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0" r:id="rId6"/>
    <p:sldId id="304" r:id="rId7"/>
    <p:sldId id="279" r:id="rId8"/>
    <p:sldId id="281" r:id="rId9"/>
    <p:sldId id="282" r:id="rId10"/>
    <p:sldId id="285" r:id="rId11"/>
    <p:sldId id="286" r:id="rId12"/>
    <p:sldId id="287" r:id="rId13"/>
    <p:sldId id="288" r:id="rId14"/>
    <p:sldId id="290" r:id="rId15"/>
    <p:sldId id="291" r:id="rId16"/>
    <p:sldId id="275" r:id="rId17"/>
    <p:sldId id="299" r:id="rId18"/>
    <p:sldId id="300" r:id="rId19"/>
    <p:sldId id="301" r:id="rId20"/>
    <p:sldId id="302" r:id="rId21"/>
    <p:sldId id="303" r:id="rId22"/>
  </p:sldIdLst>
  <p:sldSz cx="12188825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58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3/9/2017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3/9/2017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54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7BB2-304C-4633-868B-F7137B839DDE}" type="datetime1">
              <a:rPr lang="en-US" smtClean="0"/>
              <a:t>3/9/2017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C8ED-C2A8-4EF5-A2B3-525236377640}" type="datetime1">
              <a:rPr lang="en-US" smtClean="0"/>
              <a:t>3/9/2017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8F2-FF15-4981-9FB4-9A0605ABFBAC}" type="datetime1">
              <a:rPr lang="en-US" smtClean="0"/>
              <a:t>3/9/2017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ED0-F517-4B30-943D-E681FA804B87}" type="datetime1">
              <a:rPr lang="en-US" smtClean="0"/>
              <a:t>3/9/2017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FF7E-CCB5-4E73-A644-E2B328765F86}" type="datetime1">
              <a:rPr lang="en-US" smtClean="0"/>
              <a:t>3/9/2017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BEF2-4FD8-4E1B-9D4C-72E893EF82C9}" type="datetime1">
              <a:rPr lang="en-US" smtClean="0"/>
              <a:t>3/9/2017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2C8F-87F1-43B9-BB7E-5AD81CF65F3D}" type="datetime1">
              <a:rPr lang="en-US" smtClean="0"/>
              <a:t>3/9/2017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F65C-683D-400D-94BE-A42790D84959}" type="datetime1">
              <a:rPr lang="en-US" smtClean="0"/>
              <a:t>3/9/2017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269B-28E4-45DF-AFE3-4590557891A0}" type="datetime1">
              <a:rPr lang="en-US" smtClean="0"/>
              <a:t>3/9/2017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25B0-06AB-40CD-8E50-72C47C0719A5}" type="datetime1">
              <a:rPr lang="en-US" smtClean="0"/>
              <a:t>3/9/2017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A94805-83B4-4B9A-B26C-368330B8AB48}" type="datetime1">
              <a:rPr lang="en-US" smtClean="0"/>
              <a:t>3/9/2017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Salihli </a:t>
            </a:r>
            <a:r>
              <a:rPr lang="tr-TR" dirty="0" smtClean="0"/>
              <a:t>İlçe Milli Eğitim Müdürlüğü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deogren.com/haber_detay.asp?haberID=28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37828" y="2405608"/>
            <a:ext cx="9828584" cy="2895600"/>
          </a:xfrm>
        </p:spPr>
        <p:txBody>
          <a:bodyPr/>
          <a:lstStyle/>
          <a:p>
            <a:pPr algn="ctr"/>
            <a:r>
              <a:rPr lang="tr-TR" dirty="0" smtClean="0">
                <a:effectLst/>
                <a:latin typeface="Calibri" panose="020F0502020204030204" pitchFamily="34" charset="0"/>
              </a:rPr>
              <a:t>Doküman </a:t>
            </a:r>
            <a:r>
              <a:rPr lang="tr-TR" dirty="0">
                <a:effectLst/>
                <a:latin typeface="Calibri" panose="020F0502020204030204" pitchFamily="34" charset="0"/>
              </a:rPr>
              <a:t>Yönetim </a:t>
            </a:r>
            <a:r>
              <a:rPr lang="tr-TR" dirty="0" smtClean="0">
                <a:effectLst/>
                <a:latin typeface="Calibri" panose="020F0502020204030204" pitchFamily="34" charset="0"/>
              </a:rPr>
              <a:t>Sistemi (DYS)</a:t>
            </a:r>
            <a:br>
              <a:rPr lang="tr-TR" dirty="0" smtClean="0">
                <a:effectLst/>
                <a:latin typeface="Calibri" panose="020F0502020204030204" pitchFamily="34" charset="0"/>
              </a:rPr>
            </a:br>
            <a:r>
              <a:rPr lang="tr-TR" dirty="0" smtClean="0">
                <a:effectLst/>
                <a:latin typeface="Calibri" panose="020F0502020204030204" pitchFamily="34" charset="0"/>
              </a:rPr>
              <a:t>Eğitim Toplantısı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itle 7"/>
          <p:cNvSpPr txBox="1">
            <a:spLocks/>
          </p:cNvSpPr>
          <p:nvPr/>
        </p:nvSpPr>
        <p:spPr>
          <a:xfrm>
            <a:off x="3460119" y="5157192"/>
            <a:ext cx="4283968" cy="116740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 baseline="0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smtClean="0">
                <a:effectLst/>
                <a:latin typeface="Calibri" panose="020F0502020204030204" pitchFamily="34" charset="0"/>
              </a:rPr>
              <a:t>Mart 2017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92" y="0"/>
            <a:ext cx="4014637" cy="234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effectLst/>
                <a:latin typeface="Calibri" panose="020F0502020204030204" pitchFamily="34" charset="0"/>
              </a:rPr>
              <a:t>Yetkili Personel Gelen Evrak rolü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Okul Müdürü </a:t>
            </a:r>
            <a:r>
              <a:rPr lang="tr-TR" sz="4400" dirty="0">
                <a:effectLst/>
                <a:latin typeface="Calibri" panose="020F0502020204030204" pitchFamily="34" charset="0"/>
              </a:rPr>
              <a:t>olmak zorunda. Aksi halde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okul müdürü </a:t>
            </a:r>
            <a:r>
              <a:rPr lang="tr-TR" sz="4400" dirty="0">
                <a:effectLst/>
                <a:latin typeface="Calibri" panose="020F0502020204030204" pitchFamily="34" charset="0"/>
              </a:rPr>
              <a:t>gelen yazıları göremez.</a:t>
            </a:r>
            <a:endParaRPr lang="tr-TR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5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>
                <a:effectLst/>
                <a:latin typeface="Calibri" panose="020F0502020204030204" pitchFamily="34" charset="0"/>
              </a:rPr>
              <a:t>DYS de yazışma yaparken dikkat edilmesi gereken kurallar dys.meb.gov.tr adresinde Sol Sütunda “+Tüm Güncellemeler” başlığı altındadır. Tamamının mutlaka okunması ve o kurallara uyulması gerekmektedir.</a:t>
            </a:r>
            <a:endParaRPr lang="tr-T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7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>
                <a:effectLst/>
                <a:latin typeface="Calibri" panose="020F0502020204030204" pitchFamily="34" charset="0"/>
              </a:rPr>
              <a:t>DYS ye eklenen yazıların sistemden </a:t>
            </a:r>
            <a:r>
              <a:rPr lang="tr-TR" sz="4000" dirty="0" smtClean="0">
                <a:effectLst/>
                <a:latin typeface="Calibri" panose="020F0502020204030204" pitchFamily="34" charset="0"/>
              </a:rPr>
              <a:t>silinmesi </a:t>
            </a:r>
            <a:r>
              <a:rPr lang="tr-TR" sz="4000" dirty="0">
                <a:effectLst/>
                <a:latin typeface="Calibri" panose="020F0502020204030204" pitchFamily="34" charset="0"/>
              </a:rPr>
              <a:t>diye bir şey kesinlikle </a:t>
            </a:r>
            <a:r>
              <a:rPr lang="tr-TR" sz="4000" dirty="0" smtClean="0">
                <a:effectLst/>
                <a:latin typeface="Calibri" panose="020F0502020204030204" pitchFamily="34" charset="0"/>
              </a:rPr>
              <a:t>yoktur.</a:t>
            </a:r>
            <a:endParaRPr lang="tr-T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3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effectLst/>
                <a:latin typeface="Calibri" panose="020F0502020204030204" pitchFamily="34" charset="0"/>
              </a:rPr>
              <a:t>Uzun süre açık kalan bağlantılar otomatik sonlandırılır.</a:t>
            </a:r>
            <a:endParaRPr lang="tr-T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9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effectLst/>
                <a:latin typeface="Calibri" panose="020F0502020204030204" pitchFamily="34" charset="0"/>
              </a:rPr>
              <a:t>DYS ekranında Giden Evrak İşlemleri-Evrak Onay İşlemleri sayfasının mutlaka temiz olması sağlanmalıdır. Hazırlanan taslaklar ve imzaya sunulan evrakların imza süreci bu pencereden takip edilmeli.</a:t>
            </a:r>
            <a:endParaRPr lang="tr-TR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0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effectLst/>
                <a:latin typeface="Calibri" panose="020F0502020204030204" pitchFamily="34" charset="0"/>
              </a:rPr>
              <a:t>Okulların DYS kullanımı ile ilgili görsel yayınlara </a:t>
            </a:r>
          </a:p>
          <a:p>
            <a:pPr marL="0" indent="0">
              <a:buNone/>
            </a:pPr>
            <a:r>
              <a:rPr lang="tr-TR" sz="3600" u="sng" dirty="0">
                <a:effectLst/>
                <a:latin typeface="Calibri" panose="020F0502020204030204" pitchFamily="34" charset="0"/>
                <a:hlinkClick r:id="rId2"/>
              </a:rPr>
              <a:t>http://www.webdeogren.com/haber_detay.asp?haberID=284</a:t>
            </a:r>
            <a:r>
              <a:rPr lang="tr-TR" sz="3600" dirty="0">
                <a:effectLst/>
                <a:latin typeface="Calibri" panose="020F0502020204030204" pitchFamily="34" charset="0"/>
              </a:rPr>
              <a:t> adresinden ulaşabilirsiniz.</a:t>
            </a:r>
            <a:endParaRPr lang="tr-TR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3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err="1">
                <a:effectLst/>
                <a:latin typeface="Calibri" panose="020F0502020204030204" pitchFamily="34" charset="0"/>
              </a:rPr>
              <a:t>DYS’ye</a:t>
            </a:r>
            <a:r>
              <a:rPr lang="tr-TR" sz="4000" dirty="0">
                <a:effectLst/>
                <a:latin typeface="Calibri" panose="020F0502020204030204" pitchFamily="34" charset="0"/>
              </a:rPr>
              <a:t> bağlanmak için </a:t>
            </a:r>
            <a:r>
              <a:rPr lang="tr-TR" sz="4000" dirty="0" err="1">
                <a:effectLst/>
                <a:latin typeface="Calibri" panose="020F0502020204030204" pitchFamily="34" charset="0"/>
              </a:rPr>
              <a:t>Mozilla</a:t>
            </a:r>
            <a:r>
              <a:rPr lang="tr-TR" sz="4000" dirty="0">
                <a:effectLst/>
                <a:latin typeface="Calibri" panose="020F0502020204030204" pitchFamily="34" charset="0"/>
              </a:rPr>
              <a:t> </a:t>
            </a:r>
            <a:r>
              <a:rPr lang="tr-TR" sz="4000" dirty="0" err="1">
                <a:effectLst/>
                <a:latin typeface="Calibri" panose="020F0502020204030204" pitchFamily="34" charset="0"/>
              </a:rPr>
              <a:t>Firefox</a:t>
            </a:r>
            <a:r>
              <a:rPr lang="tr-TR" sz="4000" dirty="0">
                <a:effectLst/>
                <a:latin typeface="Calibri" panose="020F0502020204030204" pitchFamily="34" charset="0"/>
              </a:rPr>
              <a:t> veya Internet Explorer tarayıcısı kullanılmalıdır.</a:t>
            </a:r>
            <a:endParaRPr lang="tr-T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412" y="1828800"/>
            <a:ext cx="9036496" cy="1528192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3600" dirty="0">
                <a:effectLst/>
                <a:latin typeface="Calibri" panose="020F0502020204030204" pitchFamily="34" charset="0"/>
              </a:rPr>
              <a:t>Üst yazıları imzalarken aşağıdaki gibi hatalarla karşılaşmamak için E-</a:t>
            </a:r>
            <a:r>
              <a:rPr lang="tr-TR" sz="3600" dirty="0" err="1">
                <a:effectLst/>
                <a:latin typeface="Calibri" panose="020F0502020204030204" pitchFamily="34" charset="0"/>
              </a:rPr>
              <a:t>İmza’nızı</a:t>
            </a:r>
            <a:r>
              <a:rPr lang="tr-TR" sz="3600" dirty="0">
                <a:effectLst/>
                <a:latin typeface="Calibri" panose="020F0502020204030204" pitchFamily="34" charset="0"/>
              </a:rPr>
              <a:t> aynı USB portunda kullanmaya çalışınız. </a:t>
            </a:r>
          </a:p>
          <a:p>
            <a:pPr marL="0" indent="0">
              <a:buNone/>
            </a:pPr>
            <a:endParaRPr lang="tr-TR" dirty="0">
              <a:effectLst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646520"/>
              </p:ext>
            </p:extLst>
          </p:nvPr>
        </p:nvGraphicFramePr>
        <p:xfrm>
          <a:off x="2349996" y="3429000"/>
          <a:ext cx="6314548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Bit Eşlem Resmi" r:id="rId3" imgW="5133333" imgH="2228571" progId="Paint.Picture">
                  <p:embed/>
                </p:oleObj>
              </mc:Choice>
              <mc:Fallback>
                <p:oleObj name="Bit Eşlem Resmi" r:id="rId3" imgW="5133333" imgH="222857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996" y="3429000"/>
                        <a:ext cx="6314548" cy="273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0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4012" y="3861048"/>
            <a:ext cx="6309542" cy="23042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Ferudun </a:t>
            </a:r>
            <a:r>
              <a:rPr lang="tr-T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Usak</a:t>
            </a:r>
            <a:r>
              <a:rPr lang="tr-T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tr-T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464" y="402276"/>
            <a:ext cx="4014637" cy="234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09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smtClean="0">
                <a:latin typeface="Calibri" panose="020F0502020204030204" pitchFamily="34" charset="0"/>
              </a:rPr>
              <a:t>16/04/2017 </a:t>
            </a:r>
            <a:r>
              <a:rPr lang="tr-TR" sz="4400" dirty="0">
                <a:latin typeface="Calibri" panose="020F0502020204030204" pitchFamily="34" charset="0"/>
              </a:rPr>
              <a:t>tarihine kadar örnek çalışmalar için </a:t>
            </a:r>
            <a:r>
              <a:rPr lang="tr-TR" sz="4400" dirty="0">
                <a:solidFill>
                  <a:srgbClr val="FF0000"/>
                </a:solidFill>
                <a:latin typeface="Calibri" panose="020F0502020204030204" pitchFamily="34" charset="0"/>
              </a:rPr>
              <a:t>dysegitim.meb.gov.tr</a:t>
            </a:r>
            <a:r>
              <a:rPr lang="tr-TR" sz="4400" dirty="0">
                <a:latin typeface="Calibri" panose="020F0502020204030204" pitchFamily="34" charset="0"/>
              </a:rPr>
              <a:t> adresi kullanılacaktır. </a:t>
            </a:r>
            <a:endParaRPr lang="tr-TR" sz="4400" dirty="0" smtClean="0">
              <a:latin typeface="Calibri" panose="020F0502020204030204" pitchFamily="34" charset="0"/>
            </a:endParaRPr>
          </a:p>
          <a:p>
            <a:pPr algn="ctr"/>
            <a:r>
              <a:rPr lang="tr-TR" sz="4400" dirty="0" smtClean="0">
                <a:latin typeface="Calibri" panose="020F0502020204030204" pitchFamily="34" charset="0"/>
              </a:rPr>
              <a:t>17</a:t>
            </a:r>
            <a:r>
              <a:rPr lang="tr-TR" sz="4400" dirty="0" smtClean="0">
                <a:latin typeface="Calibri" panose="020F0502020204030204" pitchFamily="34" charset="0"/>
              </a:rPr>
              <a:t>/04/2017 </a:t>
            </a:r>
            <a:r>
              <a:rPr lang="tr-TR" sz="4400" dirty="0">
                <a:latin typeface="Calibri" panose="020F0502020204030204" pitchFamily="34" charset="0"/>
              </a:rPr>
              <a:t>ve sonrasında ise </a:t>
            </a:r>
            <a:r>
              <a:rPr lang="tr-TR" sz="4400" dirty="0">
                <a:solidFill>
                  <a:srgbClr val="FF0000"/>
                </a:solidFill>
                <a:latin typeface="Calibri" panose="020F0502020204030204" pitchFamily="34" charset="0"/>
              </a:rPr>
              <a:t>dys.meb.gov.tr</a:t>
            </a:r>
            <a:r>
              <a:rPr lang="tr-TR" sz="4400" dirty="0">
                <a:latin typeface="Calibri" panose="020F0502020204030204" pitchFamily="34" charset="0"/>
              </a:rPr>
              <a:t> adresi kullanılacaktır</a:t>
            </a:r>
            <a:r>
              <a:rPr lang="tr-TR" sz="4400" dirty="0" smtClean="0">
                <a:latin typeface="Calibri" panose="020F0502020204030204" pitchFamily="34" charset="0"/>
              </a:rPr>
              <a:t>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9672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Calibri" panose="020F0502020204030204" pitchFamily="34" charset="0"/>
              </a:rPr>
              <a:t>16/04/2017 </a:t>
            </a:r>
            <a:r>
              <a:rPr lang="tr-TR" sz="4000" dirty="0" smtClean="0">
                <a:latin typeface="Calibri" panose="020F0502020204030204" pitchFamily="34" charset="0"/>
              </a:rPr>
              <a:t>tarihine kadar okullar her gün en az 1 deneme yazısı ilçeye </a:t>
            </a:r>
            <a:r>
              <a:rPr lang="tr-TR" sz="4000" dirty="0" err="1" smtClean="0">
                <a:latin typeface="Calibri" panose="020F0502020204030204" pitchFamily="34" charset="0"/>
              </a:rPr>
              <a:t>gönderecek.Gönderen</a:t>
            </a:r>
            <a:r>
              <a:rPr lang="tr-TR" sz="4000" dirty="0" smtClean="0">
                <a:latin typeface="Calibri" panose="020F0502020204030204" pitchFamily="34" charset="0"/>
              </a:rPr>
              <a:t> okulların istatistiği </a:t>
            </a:r>
            <a:r>
              <a:rPr lang="tr-TR" sz="4000" dirty="0" err="1" smtClean="0">
                <a:latin typeface="Calibri" panose="020F0502020204030204" pitchFamily="34" charset="0"/>
              </a:rPr>
              <a:t>dys</a:t>
            </a:r>
            <a:r>
              <a:rPr lang="tr-TR" sz="4000" dirty="0" smtClean="0">
                <a:latin typeface="Calibri" panose="020F0502020204030204" pitchFamily="34" charset="0"/>
              </a:rPr>
              <a:t> tarafından kaydedilmektedir.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866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dirty="0">
                <a:latin typeface="Calibri" panose="020F0502020204030204" pitchFamily="34" charset="0"/>
              </a:rPr>
              <a:t>Okulunuza atanan/görevlendirilen </a:t>
            </a:r>
            <a:r>
              <a:rPr lang="tr-TR" sz="3600" dirty="0" smtClean="0">
                <a:latin typeface="Calibri" panose="020F0502020204030204" pitchFamily="34" charset="0"/>
              </a:rPr>
              <a:t>ve ilk </a:t>
            </a:r>
            <a:r>
              <a:rPr lang="tr-TR" sz="3600" dirty="0">
                <a:latin typeface="Calibri" panose="020F0502020204030204" pitchFamily="34" charset="0"/>
              </a:rPr>
              <a:t>defa e-imza müracaatı yapan personel </a:t>
            </a:r>
            <a:r>
              <a:rPr lang="tr-TR" sz="3600" dirty="0" smtClean="0">
                <a:latin typeface="Calibri" panose="020F0502020204030204" pitchFamily="34" charset="0"/>
              </a:rPr>
              <a:t>için e-imza talebinde bulunurken</a:t>
            </a:r>
            <a:r>
              <a:rPr lang="tr-TR" sz="3600" dirty="0">
                <a:latin typeface="Calibri" panose="020F0502020204030204" pitchFamily="34" charset="0"/>
              </a:rPr>
              <a:t>,  </a:t>
            </a:r>
            <a:r>
              <a:rPr lang="tr-TR" sz="3600" dirty="0" smtClean="0">
                <a:latin typeface="Calibri" panose="020F0502020204030204" pitchFamily="34" charset="0"/>
              </a:rPr>
              <a:t>Üst yazı(Bilgi İşlem ve Eğitim Teknolojileri Şube Müdürlüğüne) </a:t>
            </a:r>
            <a:r>
              <a:rPr lang="tr-TR" sz="3600" dirty="0">
                <a:latin typeface="Calibri" panose="020F0502020204030204" pitchFamily="34" charset="0"/>
              </a:rPr>
              <a:t>ekinde </a:t>
            </a:r>
            <a:r>
              <a:rPr lang="tr-TR" sz="3600" i="1" dirty="0" smtClean="0">
                <a:latin typeface="Calibri" panose="020F0502020204030204" pitchFamily="34" charset="0"/>
              </a:rPr>
              <a:t>2 nüsha Başvuru </a:t>
            </a:r>
            <a:r>
              <a:rPr lang="tr-TR" sz="3600" i="1" dirty="0">
                <a:latin typeface="Calibri" panose="020F0502020204030204" pitchFamily="34" charset="0"/>
              </a:rPr>
              <a:t>Onay Formu</a:t>
            </a:r>
            <a:r>
              <a:rPr lang="tr-TR" sz="3600" i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(mavi mürekkepli kalemle imzalanmış)</a:t>
            </a:r>
            <a:r>
              <a:rPr lang="tr-TR" sz="3600" i="1" dirty="0" smtClean="0">
                <a:latin typeface="Calibri" panose="020F0502020204030204" pitchFamily="34" charset="0"/>
              </a:rPr>
              <a:t>, </a:t>
            </a:r>
            <a:r>
              <a:rPr lang="tr-TR" sz="3600" dirty="0">
                <a:latin typeface="Calibri" panose="020F0502020204030204" pitchFamily="34" charset="0"/>
              </a:rPr>
              <a:t>atama kararnamesi/görevlendirme onayı elden </a:t>
            </a:r>
            <a:r>
              <a:rPr lang="tr-TR" sz="3600" dirty="0" err="1">
                <a:latin typeface="Calibri" panose="020F0502020204030204" pitchFamily="34" charset="0"/>
              </a:rPr>
              <a:t>Mebbis</a:t>
            </a:r>
            <a:r>
              <a:rPr lang="tr-TR" sz="3600" dirty="0">
                <a:latin typeface="Calibri" panose="020F0502020204030204" pitchFamily="34" charset="0"/>
              </a:rPr>
              <a:t> Yöneticisine teslim edilecek</a:t>
            </a:r>
            <a:r>
              <a:rPr lang="tr-TR" sz="3600" dirty="0" smtClean="0">
                <a:latin typeface="Calibri" panose="020F0502020204030204" pitchFamily="34" charset="0"/>
              </a:rPr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5518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>
                <a:effectLst/>
                <a:latin typeface="Calibri" panose="020F0502020204030204" pitchFamily="34" charset="0"/>
              </a:rPr>
              <a:t>DYS </a:t>
            </a:r>
            <a:r>
              <a:rPr lang="tr-TR" sz="5400" dirty="0" smtClean="0">
                <a:effectLst/>
                <a:latin typeface="Calibri" panose="020F0502020204030204" pitchFamily="34" charset="0"/>
              </a:rPr>
              <a:t>den sadece resmi yazışma yapılabilir. Duyuru amaçlı tarih ve sayısız yazı gönderilemez. </a:t>
            </a:r>
            <a:endParaRPr lang="tr-TR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>
                <a:effectLst/>
                <a:latin typeface="Calibri" panose="020F0502020204030204" pitchFamily="34" charset="0"/>
              </a:rPr>
              <a:t>DYS Eğitim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ortamındaki </a:t>
            </a:r>
            <a:r>
              <a:rPr lang="tr-TR" sz="4400" dirty="0">
                <a:effectLst/>
                <a:latin typeface="Calibri" panose="020F0502020204030204" pitchFamily="34" charset="0"/>
              </a:rPr>
              <a:t>teknik arıza nedeniyle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okul </a:t>
            </a:r>
            <a:r>
              <a:rPr lang="tr-TR" sz="4400" dirty="0">
                <a:effectLst/>
                <a:latin typeface="Calibri" panose="020F0502020204030204" pitchFamily="34" charset="0"/>
              </a:rPr>
              <a:t>adlarında değişiklikler, harf hataları </a:t>
            </a:r>
            <a:r>
              <a:rPr lang="tr-TR" sz="4400" dirty="0" err="1">
                <a:effectLst/>
                <a:latin typeface="Calibri" panose="020F0502020204030204" pitchFamily="34" charset="0"/>
              </a:rPr>
              <a:t>v.b</a:t>
            </a:r>
            <a:r>
              <a:rPr lang="tr-TR" sz="4400" dirty="0">
                <a:effectLst/>
                <a:latin typeface="Calibri" panose="020F0502020204030204" pitchFamily="34" charset="0"/>
              </a:rPr>
              <a:t> durumlar olabilir.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17/04/2017 </a:t>
            </a:r>
            <a:r>
              <a:rPr lang="tr-TR" sz="4400" dirty="0">
                <a:effectLst/>
                <a:latin typeface="Calibri" panose="020F0502020204030204" pitchFamily="34" charset="0"/>
              </a:rPr>
              <a:t>tarihinden sonrası için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okullar </a:t>
            </a:r>
            <a:r>
              <a:rPr lang="tr-TR" sz="4400" dirty="0">
                <a:effectLst/>
                <a:latin typeface="Calibri" panose="020F0502020204030204" pitchFamily="34" charset="0"/>
              </a:rPr>
              <a:t>sisteme güncel haliyle eklenecektir.</a:t>
            </a:r>
            <a:endParaRPr lang="tr-TR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4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effectLst/>
                <a:latin typeface="Calibri" panose="020F0502020204030204" pitchFamily="34" charset="0"/>
              </a:rPr>
              <a:t>DYS de başka kuruma gönderilen yazıların iadesi mümkün </a:t>
            </a:r>
            <a:r>
              <a:rPr lang="tr-TR" sz="4800" dirty="0" smtClean="0">
                <a:effectLst/>
                <a:latin typeface="Calibri" panose="020F0502020204030204" pitchFamily="34" charset="0"/>
              </a:rPr>
              <a:t>değil.</a:t>
            </a:r>
            <a:endParaRPr lang="tr-TR" sz="4800" dirty="0">
              <a:effectLst/>
              <a:latin typeface="Calibri" panose="020F0502020204030204" pitchFamily="34" charset="0"/>
            </a:endParaRPr>
          </a:p>
          <a:p>
            <a:endParaRPr lang="tr-TR" sz="4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6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effectLst/>
                <a:latin typeface="Calibri" panose="020F0502020204030204" pitchFamily="34" charset="0"/>
              </a:rPr>
              <a:t>Gezi onayları, </a:t>
            </a:r>
            <a:r>
              <a:rPr lang="tr-TR" sz="3600" dirty="0" err="1">
                <a:effectLst/>
                <a:latin typeface="Calibri" panose="020F0502020204030204" pitchFamily="34" charset="0"/>
              </a:rPr>
              <a:t>ekders</a:t>
            </a:r>
            <a:r>
              <a:rPr lang="tr-TR" sz="3600" dirty="0">
                <a:effectLst/>
                <a:latin typeface="Calibri" panose="020F0502020204030204" pitchFamily="34" charset="0"/>
              </a:rPr>
              <a:t> ücret onayları </a:t>
            </a:r>
            <a:r>
              <a:rPr lang="tr-TR" sz="3600" dirty="0" err="1">
                <a:effectLst/>
                <a:latin typeface="Calibri" panose="020F0502020204030204" pitchFamily="34" charset="0"/>
              </a:rPr>
              <a:t>v.b</a:t>
            </a:r>
            <a:r>
              <a:rPr lang="tr-TR" sz="3600" dirty="0">
                <a:effectLst/>
                <a:latin typeface="Calibri" panose="020F0502020204030204" pitchFamily="34" charset="0"/>
              </a:rPr>
              <a:t>. yazılardaki 3lü onaylar İlçe Milli Eğitim Müdürlüğüne yazılacak, ilgili personelin takibi ve kontrolüyle Müdürlüğümüz tarafından onay alınacaktır. Kontrol gerektiren durumlarda kesinlikle İlçe Milli Eğitim Müdürlüğü idarecileri açılmayacaktır.</a:t>
            </a:r>
            <a:endParaRPr lang="tr-TR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effectLst/>
                <a:latin typeface="Calibri" panose="020F0502020204030204" pitchFamily="34" charset="0"/>
              </a:rPr>
              <a:t>Sisteme yüklenecek üst yazı 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ekleri .</a:t>
            </a:r>
            <a:r>
              <a:rPr lang="tr-TR" sz="4400" dirty="0" err="1" smtClean="0">
                <a:effectLst/>
                <a:latin typeface="Calibri" panose="020F0502020204030204" pitchFamily="34" charset="0"/>
              </a:rPr>
              <a:t>tiff</a:t>
            </a:r>
            <a:r>
              <a:rPr lang="tr-TR" sz="4400" dirty="0" smtClean="0">
                <a:effectLst/>
                <a:latin typeface="Calibri" panose="020F0502020204030204" pitchFamily="34" charset="0"/>
              </a:rPr>
              <a:t> </a:t>
            </a:r>
            <a:r>
              <a:rPr lang="tr-TR" sz="4400" dirty="0">
                <a:effectLst/>
                <a:latin typeface="Calibri" panose="020F0502020204030204" pitchFamily="34" charset="0"/>
              </a:rPr>
              <a:t>uzantılı olmalı, okunaklı ve en düşük çözünürlükte olmalıdır.</a:t>
            </a:r>
            <a:endParaRPr lang="tr-TR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3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unum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design on paper currencies inspired this template, making it a good choice for presentations on business and finance, accounting, stocks and investing, economics, and more. This template includes a variety of slide layouts for bulleted lists, charts and graphics, a table, and more, in a widescreen 16X9 format.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TP102895244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835481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7443447-4AF7-42FB-9DD3-94B1B5EF972F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EACE2C-A988-46D5-9FE5-844E9C840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Sunum</Template>
  <TotalTime>0</TotalTime>
  <Words>328</Words>
  <Application>Microsoft Office PowerPoint</Application>
  <PresentationFormat>Özel</PresentationFormat>
  <Paragraphs>23</Paragraphs>
  <Slides>18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Constantia</vt:lpstr>
      <vt:lpstr>Sunum</vt:lpstr>
      <vt:lpstr>Bit Eşlem Resmi</vt:lpstr>
      <vt:lpstr>Doküman Yönetim Sistemi (DYS) Eğitim Toplantısı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2017-01-28T12:49:26Z</dcterms:created>
  <dcterms:modified xsi:type="dcterms:W3CDTF">2017-03-09T05:37:50Z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