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7"/>
  </p:notesMasterIdLst>
  <p:sldIdLst>
    <p:sldId id="258" r:id="rId2"/>
    <p:sldId id="259" r:id="rId3"/>
    <p:sldId id="260" r:id="rId4"/>
    <p:sldId id="261"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304" r:id="rId39"/>
    <p:sldId id="296" r:id="rId40"/>
    <p:sldId id="298" r:id="rId41"/>
    <p:sldId id="299" r:id="rId42"/>
    <p:sldId id="300" r:id="rId43"/>
    <p:sldId id="301" r:id="rId44"/>
    <p:sldId id="302" r:id="rId45"/>
    <p:sldId id="303"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64575-8A17-4002-A378-00F719A83289}" type="datetimeFigureOut">
              <a:rPr lang="tr-TR" smtClean="0"/>
              <a:t>9.03.2017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2280B-4981-4595-B216-374E0884111A}" type="slidenum">
              <a:rPr lang="tr-TR" smtClean="0"/>
              <a:t>‹#›</a:t>
            </a:fld>
            <a:endParaRPr lang="tr-TR"/>
          </a:p>
        </p:txBody>
      </p:sp>
    </p:spTree>
    <p:extLst>
      <p:ext uri="{BB962C8B-B14F-4D97-AF65-F5344CB8AC3E}">
        <p14:creationId xmlns:p14="http://schemas.microsoft.com/office/powerpoint/2010/main" val="2073363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C43BDAEB-C5D6-4405-9BC4-02EAEC66196B}" type="datetime1">
              <a:rPr lang="tr-TR" smtClean="0"/>
              <a:t>9.03.2017</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67BA9A-CDC6-44F1-8FF4-10A75A306040}" type="datetime1">
              <a:rPr lang="tr-TR" smtClean="0"/>
              <a:t>9.03.2017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806A078-3011-47EB-8F84-EA2E61982988}" type="datetime1">
              <a:rPr lang="tr-TR" smtClean="0"/>
              <a:t>9.03.2017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2F154357-1FCE-433C-B6CA-548F5B1051BD}" type="datetime1">
              <a:rPr lang="tr-TR" smtClean="0"/>
              <a:t>9.03.2017</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C2B2081E-F548-43B4-8D39-8BE371F396F1}" type="datetime1">
              <a:rPr lang="tr-TR" smtClean="0"/>
              <a:t>9.03.2017</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95253F0C-924C-4ED7-AFFD-6EA3366B12B7}"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CC6D39D0-2D0F-4750-A595-A6333258C873}" type="datetime1">
              <a:rPr lang="tr-TR" smtClean="0"/>
              <a:t>9.03.2017</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033A7A02-2941-4260-8072-809CB545E2AC}" type="datetime1">
              <a:rPr lang="tr-TR" smtClean="0"/>
              <a:t>9.03.2017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95253F0C-924C-4ED7-AFFD-6EA3366B12B7}"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7F15277F-71DF-486D-ABBE-6F434C86C018}" type="datetime1">
              <a:rPr lang="tr-TR" smtClean="0"/>
              <a:t>9.03.2017</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3B3B80F5-2FDD-46F3-80C0-E1991D9FC2B9}" type="datetime1">
              <a:rPr lang="tr-TR" smtClean="0"/>
              <a:t>9.03.2017</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C800C42A-98CC-4F37-8BC6-1DCC8F405420}" type="datetime1">
              <a:rPr lang="tr-TR" smtClean="0"/>
              <a:t>9.03.2017</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5253F0C-924C-4ED7-AFFD-6EA3366B12B7}"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8DFB765-7515-412D-9107-7A694677E3D7}" type="datetime1">
              <a:rPr lang="tr-TR" smtClean="0"/>
              <a:t>9.03.2017</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95253F0C-924C-4ED7-AFFD-6EA3366B12B7}"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C9050B7-CA3A-4A86-B4CA-7D4C3A0A7ED6}" type="datetime1">
              <a:rPr lang="tr-TR" smtClean="0"/>
              <a:t>9.03.2017</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5253F0C-924C-4ED7-AFFD-6EA3366B12B7}"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batman.meb.gov.tr/www/icerik_goruntule.php?KNO=2406"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93840" y="836712"/>
            <a:ext cx="5210608" cy="3386838"/>
          </a:xfrm>
        </p:spPr>
        <p:txBody>
          <a:bodyPr anchor="ctr">
            <a:normAutofit fontScale="90000"/>
          </a:bodyPr>
          <a:lstStyle/>
          <a:p>
            <a:pPr algn="l">
              <a:spcBef>
                <a:spcPts val="0"/>
              </a:spcBef>
            </a:pPr>
            <a:r>
              <a:rPr lang="tr-TR" sz="4000" b="1" dirty="0" smtClean="0">
                <a:effectLst>
                  <a:outerShdw blurRad="60007" dist="200025" dir="15000000" sy="30000" kx="-1800000" algn="bl" rotWithShape="0">
                    <a:prstClr val="black">
                      <a:alpha val="32000"/>
                    </a:prstClr>
                  </a:outerShdw>
                </a:effectLst>
              </a:rPr>
              <a:t>T.C.</a:t>
            </a:r>
            <a:br>
              <a:rPr lang="tr-TR" sz="4000" b="1" dirty="0" smtClean="0">
                <a:effectLst>
                  <a:outerShdw blurRad="60007" dist="200025" dir="15000000" sy="30000" kx="-1800000" algn="bl" rotWithShape="0">
                    <a:prstClr val="black">
                      <a:alpha val="32000"/>
                    </a:prstClr>
                  </a:outerShdw>
                </a:effectLst>
              </a:rPr>
            </a:br>
            <a:r>
              <a:rPr lang="tr-TR" sz="4000" b="1" dirty="0" err="1" smtClean="0">
                <a:effectLst>
                  <a:outerShdw blurRad="60007" dist="200025" dir="15000000" sy="30000" kx="-1800000" algn="bl" rotWithShape="0">
                    <a:prstClr val="black">
                      <a:alpha val="32000"/>
                    </a:prstClr>
                  </a:outerShdw>
                </a:effectLst>
              </a:rPr>
              <a:t>Mİllî</a:t>
            </a:r>
            <a:r>
              <a:rPr lang="tr-TR" sz="4000" b="1" dirty="0" smtClean="0">
                <a:effectLst>
                  <a:outerShdw blurRad="60007" dist="200025" dir="15000000" sy="30000" kx="-1800000" algn="bl" rotWithShape="0">
                    <a:prstClr val="black">
                      <a:alpha val="32000"/>
                    </a:prstClr>
                  </a:outerShdw>
                </a:effectLst>
              </a:rPr>
              <a:t> </a:t>
            </a:r>
            <a:r>
              <a:rPr lang="tr-TR" sz="4000" b="1" dirty="0" err="1" smtClean="0">
                <a:effectLst>
                  <a:outerShdw blurRad="60007" dist="200025" dir="15000000" sy="30000" kx="-1800000" algn="bl" rotWithShape="0">
                    <a:prstClr val="black">
                      <a:alpha val="32000"/>
                    </a:prstClr>
                  </a:outerShdw>
                </a:effectLst>
              </a:rPr>
              <a:t>eğİtİm</a:t>
            </a:r>
            <a:r>
              <a:rPr lang="tr-TR" sz="4000" b="1" dirty="0" smtClean="0">
                <a:effectLst>
                  <a:outerShdw blurRad="60007" dist="200025" dir="15000000" sy="30000" kx="-1800000" algn="bl" rotWithShape="0">
                    <a:prstClr val="black">
                      <a:alpha val="32000"/>
                    </a:prstClr>
                  </a:outerShdw>
                </a:effectLst>
              </a:rPr>
              <a:t> </a:t>
            </a:r>
            <a:r>
              <a:rPr lang="tr-TR" sz="4000" b="1" dirty="0" err="1" smtClean="0">
                <a:effectLst>
                  <a:outerShdw blurRad="60007" dist="200025" dir="15000000" sy="30000" kx="-1800000" algn="bl" rotWithShape="0">
                    <a:prstClr val="black">
                      <a:alpha val="32000"/>
                    </a:prstClr>
                  </a:outerShdw>
                </a:effectLst>
              </a:rPr>
              <a:t>bakanlIğI</a:t>
            </a:r>
            <a:r>
              <a:rPr lang="tr-TR" sz="4400" b="1" dirty="0" smtClean="0">
                <a:effectLst>
                  <a:outerShdw blurRad="60007" dist="200025" dir="15000000" sy="30000" kx="-1800000" algn="bl" rotWithShape="0">
                    <a:prstClr val="black">
                      <a:alpha val="32000"/>
                    </a:prstClr>
                  </a:outerShdw>
                </a:effectLst>
              </a:rPr>
              <a:t/>
            </a:r>
            <a:br>
              <a:rPr lang="tr-TR" sz="4400" b="1" dirty="0" smtClean="0">
                <a:effectLst>
                  <a:outerShdw blurRad="60007" dist="200025" dir="15000000" sy="30000" kx="-1800000" algn="bl" rotWithShape="0">
                    <a:prstClr val="black">
                      <a:alpha val="32000"/>
                    </a:prstClr>
                  </a:outerShdw>
                </a:effectLst>
              </a:rPr>
            </a:br>
            <a:r>
              <a:rPr lang="tr-TR" sz="4400" b="1" dirty="0" err="1" smtClean="0">
                <a:solidFill>
                  <a:srgbClr val="FF0000"/>
                </a:solidFill>
                <a:effectLst>
                  <a:outerShdw blurRad="60007" dist="200025" dir="15000000" sy="30000" kx="-1800000" algn="bl" rotWithShape="0">
                    <a:prstClr val="black">
                      <a:alpha val="32000"/>
                    </a:prstClr>
                  </a:outerShdw>
                </a:effectLst>
              </a:rPr>
              <a:t>D</a:t>
            </a:r>
            <a:r>
              <a:rPr lang="tr-TR" sz="3200" b="1" dirty="0" err="1">
                <a:effectLst>
                  <a:outerShdw blurRad="60007" dist="200025" dir="15000000" sy="30000" kx="-1800000" algn="bl" rotWithShape="0">
                    <a:prstClr val="black">
                      <a:alpha val="32000"/>
                    </a:prstClr>
                  </a:outerShdw>
                </a:effectLst>
              </a:rPr>
              <a:t>Ö</a:t>
            </a:r>
            <a:r>
              <a:rPr lang="tr-TR" sz="3200" b="1" dirty="0" err="1" smtClean="0">
                <a:effectLst>
                  <a:outerShdw blurRad="60007" dist="200025" dir="15000000" sy="30000" kx="-1800000" algn="bl" rotWithShape="0">
                    <a:prstClr val="black">
                      <a:alpha val="32000"/>
                    </a:prstClr>
                  </a:outerShdw>
                </a:effectLst>
              </a:rPr>
              <a:t>küman</a:t>
            </a:r>
            <a:r>
              <a:rPr lang="tr-TR" sz="3200" b="1" dirty="0" smtClean="0">
                <a:effectLst>
                  <a:outerShdw blurRad="60007" dist="200025" dir="15000000" sy="30000" kx="-1800000" algn="bl" rotWithShape="0">
                    <a:prstClr val="black">
                      <a:alpha val="32000"/>
                    </a:prstClr>
                  </a:outerShdw>
                </a:effectLst>
              </a:rPr>
              <a:t> </a:t>
            </a:r>
            <a:br>
              <a:rPr lang="tr-TR" sz="3200" b="1" dirty="0" smtClean="0">
                <a:effectLst>
                  <a:outerShdw blurRad="60007" dist="200025" dir="15000000" sy="30000" kx="-1800000" algn="bl" rotWithShape="0">
                    <a:prstClr val="black">
                      <a:alpha val="32000"/>
                    </a:prstClr>
                  </a:outerShdw>
                </a:effectLst>
              </a:rPr>
            </a:br>
            <a:r>
              <a:rPr lang="tr-TR" sz="4400" b="1" dirty="0" err="1" smtClean="0">
                <a:solidFill>
                  <a:srgbClr val="FF0000"/>
                </a:solidFill>
                <a:effectLst>
                  <a:outerShdw blurRad="60007" dist="200025" dir="15000000" sy="30000" kx="-1800000" algn="bl" rotWithShape="0">
                    <a:prstClr val="black">
                      <a:alpha val="32000"/>
                    </a:prstClr>
                  </a:outerShdw>
                </a:effectLst>
              </a:rPr>
              <a:t>Y</a:t>
            </a:r>
            <a:r>
              <a:rPr lang="tr-TR" sz="3200" b="1" dirty="0" err="1" smtClean="0">
                <a:effectLst>
                  <a:outerShdw blurRad="60007" dist="200025" dir="15000000" sy="30000" kx="-1800000" algn="bl" rotWithShape="0">
                    <a:prstClr val="black">
                      <a:alpha val="32000"/>
                    </a:prstClr>
                  </a:outerShdw>
                </a:effectLst>
              </a:rPr>
              <a:t>önetİm</a:t>
            </a:r>
            <a:r>
              <a:rPr lang="tr-TR" sz="3200" b="1" dirty="0" smtClean="0">
                <a:effectLst>
                  <a:outerShdw blurRad="60007" dist="200025" dir="15000000" sy="30000" kx="-1800000" algn="bl" rotWithShape="0">
                    <a:prstClr val="black">
                      <a:alpha val="32000"/>
                    </a:prstClr>
                  </a:outerShdw>
                </a:effectLst>
              </a:rPr>
              <a:t> </a:t>
            </a:r>
            <a:br>
              <a:rPr lang="tr-TR" sz="3200" b="1" dirty="0" smtClean="0">
                <a:effectLst>
                  <a:outerShdw blurRad="60007" dist="200025" dir="15000000" sy="30000" kx="-1800000" algn="bl" rotWithShape="0">
                    <a:prstClr val="black">
                      <a:alpha val="32000"/>
                    </a:prstClr>
                  </a:outerShdw>
                </a:effectLst>
              </a:rPr>
            </a:br>
            <a:r>
              <a:rPr lang="tr-TR" sz="4400" b="1" dirty="0" err="1" smtClean="0">
                <a:solidFill>
                  <a:srgbClr val="FF0000"/>
                </a:solidFill>
                <a:effectLst>
                  <a:outerShdw blurRad="60007" dist="200025" dir="15000000" sy="30000" kx="-1800000" algn="bl" rotWithShape="0">
                    <a:prstClr val="black">
                      <a:alpha val="32000"/>
                    </a:prstClr>
                  </a:outerShdw>
                </a:effectLst>
              </a:rPr>
              <a:t>s</a:t>
            </a:r>
            <a:r>
              <a:rPr lang="tr-TR" sz="3200" b="1" dirty="0" err="1" smtClean="0">
                <a:effectLst>
                  <a:outerShdw blurRad="60007" dist="200025" dir="15000000" sy="30000" kx="-1800000" algn="bl" rotWithShape="0">
                    <a:prstClr val="black">
                      <a:alpha val="32000"/>
                    </a:prstClr>
                  </a:outerShdw>
                </a:effectLst>
              </a:rPr>
              <a:t>İsTEMİ</a:t>
            </a:r>
            <a:endParaRPr lang="tr-TR" sz="4400" b="1" dirty="0">
              <a:effectLst>
                <a:outerShdw blurRad="60007" dist="200025" dir="15000000" sy="30000" kx="-1800000" algn="bl" rotWithShape="0">
                  <a:prstClr val="black">
                    <a:alpha val="32000"/>
                  </a:prstClr>
                </a:outerShdw>
              </a:effectLst>
            </a:endParaRPr>
          </a:p>
        </p:txBody>
      </p:sp>
      <p:pic>
        <p:nvPicPr>
          <p:cNvPr id="5" name="Resim 4"/>
          <p:cNvPicPr>
            <a:picLocks noChangeAspect="1"/>
          </p:cNvPicPr>
          <p:nvPr/>
        </p:nvPicPr>
        <p:blipFill rotWithShape="1">
          <a:blip r:embed="rId2">
            <a:extLst>
              <a:ext uri="{28A0092B-C50C-407E-A947-70E740481C1C}">
                <a14:useLocalDpi xmlns:a14="http://schemas.microsoft.com/office/drawing/2010/main" val="0"/>
              </a:ext>
            </a:extLst>
          </a:blip>
          <a:srcRect l="5980" r="4964" b="10881"/>
          <a:stretch/>
        </p:blipFill>
        <p:spPr>
          <a:xfrm>
            <a:off x="1236572" y="908720"/>
            <a:ext cx="2157269" cy="3212489"/>
          </a:xfrm>
          <a:prstGeom prst="rect">
            <a:avLst/>
          </a:prstGeom>
        </p:spPr>
      </p:pic>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İlçe Milli Eğitim Müdürlüğü </a:t>
            </a:r>
          </a:p>
        </p:txBody>
      </p:sp>
      <p:sp>
        <p:nvSpPr>
          <p:cNvPr id="4" name="Slayt Numarası Yer Tutucusu 3"/>
          <p:cNvSpPr>
            <a:spLocks noGrp="1"/>
          </p:cNvSpPr>
          <p:nvPr>
            <p:ph type="sldNum" sz="quarter" idx="12"/>
          </p:nvPr>
        </p:nvSpPr>
        <p:spPr/>
        <p:txBody>
          <a:bodyPr/>
          <a:lstStyle/>
          <a:p>
            <a:fld id="{95253F0C-924C-4ED7-AFFD-6EA3366B12B7}" type="slidenum">
              <a:rPr lang="tr-TR" smtClean="0"/>
              <a:t>1</a:t>
            </a:fld>
            <a:endParaRPr lang="tr-TR"/>
          </a:p>
        </p:txBody>
      </p:sp>
    </p:spTree>
    <p:extLst>
      <p:ext uri="{BB962C8B-B14F-4D97-AF65-F5344CB8AC3E}">
        <p14:creationId xmlns:p14="http://schemas.microsoft.com/office/powerpoint/2010/main" val="40820650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916832"/>
            <a:ext cx="8352928" cy="3108543"/>
          </a:xfrm>
          <a:prstGeom prst="rect">
            <a:avLst/>
          </a:prstGeom>
          <a:noFill/>
        </p:spPr>
        <p:txBody>
          <a:bodyPr wrap="square" rtlCol="0">
            <a:spAutoFit/>
          </a:bodyPr>
          <a:lstStyle/>
          <a:p>
            <a:pPr lvl="0" algn="ctr"/>
            <a:r>
              <a:rPr lang="tr-TR" sz="2800" dirty="0">
                <a:solidFill>
                  <a:srgbClr val="FF0000"/>
                </a:solidFill>
              </a:rPr>
              <a:t>Üretilen NES ‘</a:t>
            </a:r>
            <a:r>
              <a:rPr lang="tr-TR" sz="2800" dirty="0" err="1">
                <a:solidFill>
                  <a:srgbClr val="FF0000"/>
                </a:solidFill>
              </a:rPr>
              <a:t>ler</a:t>
            </a:r>
            <a:r>
              <a:rPr lang="tr-TR" sz="2800" dirty="0">
                <a:solidFill>
                  <a:srgbClr val="FF0000"/>
                </a:solidFill>
              </a:rPr>
              <a:t> 3 yıllık geçerli olup ilgili sürenin bitimine 3 ay kalması durumunda yenilenmesi gerekmektedir. </a:t>
            </a:r>
            <a:r>
              <a:rPr lang="tr-TR" sz="2800" dirty="0"/>
              <a:t>İlgili kişi üzerindeki idari görev devam etmesi durumunda yenileme işleminden doğacak bedel Milli Eğitim Bakanlığınca ödenecektir. İdari görevin son bulması durumunda kişinin üretim bedelini kendisi ödemek durumundadır. </a:t>
            </a:r>
          </a:p>
        </p:txBody>
      </p:sp>
      <p:sp>
        <p:nvSpPr>
          <p:cNvPr id="6" name="Slayt Numarası Yer Tutucusu 5"/>
          <p:cNvSpPr>
            <a:spLocks noGrp="1"/>
          </p:cNvSpPr>
          <p:nvPr>
            <p:ph type="sldNum" sz="quarter" idx="12"/>
          </p:nvPr>
        </p:nvSpPr>
        <p:spPr/>
        <p:txBody>
          <a:bodyPr/>
          <a:lstStyle/>
          <a:p>
            <a:fld id="{95253F0C-924C-4ED7-AFFD-6EA3366B12B7}" type="slidenum">
              <a:rPr lang="tr-TR" smtClean="0"/>
              <a:t>10</a:t>
            </a:fld>
            <a:endParaRPr lang="tr-TR"/>
          </a:p>
        </p:txBody>
      </p:sp>
    </p:spTree>
    <p:extLst>
      <p:ext uri="{BB962C8B-B14F-4D97-AF65-F5344CB8AC3E}">
        <p14:creationId xmlns:p14="http://schemas.microsoft.com/office/powerpoint/2010/main" val="41655409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916832"/>
            <a:ext cx="8352928" cy="1200329"/>
          </a:xfrm>
          <a:prstGeom prst="rect">
            <a:avLst/>
          </a:prstGeom>
          <a:noFill/>
        </p:spPr>
        <p:txBody>
          <a:bodyPr wrap="square" rtlCol="0">
            <a:spAutoFit/>
          </a:bodyPr>
          <a:lstStyle/>
          <a:p>
            <a:pPr lvl="0" algn="ctr"/>
            <a:r>
              <a:rPr lang="tr-TR" sz="2400" dirty="0" smtClean="0"/>
              <a:t>E-imza başvurularının ıslak imzalı hali durumu incelenerek İl Milli Eğitim Müdürlüğüne elden veya posta yolu ile gönderilecek.</a:t>
            </a:r>
            <a:endParaRPr lang="tr-TR" sz="24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11</a:t>
            </a:fld>
            <a:endParaRPr lang="tr-TR"/>
          </a:p>
        </p:txBody>
      </p:sp>
    </p:spTree>
    <p:extLst>
      <p:ext uri="{BB962C8B-B14F-4D97-AF65-F5344CB8AC3E}">
        <p14:creationId xmlns:p14="http://schemas.microsoft.com/office/powerpoint/2010/main" val="8619944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916832"/>
            <a:ext cx="8352928" cy="3108543"/>
          </a:xfrm>
          <a:prstGeom prst="rect">
            <a:avLst/>
          </a:prstGeom>
          <a:noFill/>
        </p:spPr>
        <p:txBody>
          <a:bodyPr wrap="square" rtlCol="0">
            <a:spAutoFit/>
          </a:bodyPr>
          <a:lstStyle/>
          <a:p>
            <a:pPr lvl="0" algn="ctr"/>
            <a:r>
              <a:rPr lang="tr-TR" sz="2800" dirty="0"/>
              <a:t>NES in kayıp, çalıntı, kırılma gibi kullanılamayacak duruma gelmesi durumunda, iptal edilmesi veya askıya alınma işlemi mutlaka NES sahibi tarafından yapılmalıdır. Bu konuda doğacak kanuni sorumluluk ilgili kişinin kendisine aittir. Bu durumlarda </a:t>
            </a:r>
            <a:r>
              <a:rPr lang="tr-TR" sz="2800" dirty="0" err="1"/>
              <a:t>NES’in</a:t>
            </a:r>
            <a:r>
              <a:rPr lang="tr-TR" sz="2800" dirty="0"/>
              <a:t> yeniden üretim bedeli kişinin kendisi tarafından ödenecektir.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12</a:t>
            </a:fld>
            <a:endParaRPr lang="tr-TR"/>
          </a:p>
        </p:txBody>
      </p:sp>
    </p:spTree>
    <p:extLst>
      <p:ext uri="{BB962C8B-B14F-4D97-AF65-F5344CB8AC3E}">
        <p14:creationId xmlns:p14="http://schemas.microsoft.com/office/powerpoint/2010/main" val="40193337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1079" y="1916832"/>
            <a:ext cx="8352928" cy="3046988"/>
          </a:xfrm>
          <a:prstGeom prst="rect">
            <a:avLst/>
          </a:prstGeom>
          <a:noFill/>
        </p:spPr>
        <p:txBody>
          <a:bodyPr wrap="square" rtlCol="0">
            <a:spAutoFit/>
          </a:bodyPr>
          <a:lstStyle/>
          <a:p>
            <a:pPr lvl="0" algn="ctr"/>
            <a:r>
              <a:rPr lang="tr-TR" sz="3200" dirty="0"/>
              <a:t>Kişinin kimlik bilgilerinde oluşan her türlü değişiklik durumunda </a:t>
            </a:r>
            <a:r>
              <a:rPr lang="tr-TR" sz="3200" dirty="0" err="1"/>
              <a:t>NES’in</a:t>
            </a:r>
            <a:r>
              <a:rPr lang="tr-TR" sz="3200" dirty="0"/>
              <a:t> </a:t>
            </a:r>
            <a:r>
              <a:rPr lang="tr-TR" sz="3200" dirty="0" smtClean="0"/>
              <a:t>yeniden </a:t>
            </a:r>
            <a:r>
              <a:rPr lang="tr-TR" sz="3200" dirty="0"/>
              <a:t>üretilmesi gerekmekte olup, yeniden talep oluşturularak okul/kurumun uygun görüşü </a:t>
            </a:r>
            <a:r>
              <a:rPr lang="tr-TR" sz="3200" dirty="0" smtClean="0"/>
              <a:t>İlçe MEM </a:t>
            </a:r>
            <a:r>
              <a:rPr lang="tr-TR" sz="3200" dirty="0"/>
              <a:t>Bilgi İşlem ve Eğitim Teknolojileri Şubesine resmi yazı ile bildirilmelidir.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13</a:t>
            </a:fld>
            <a:endParaRPr lang="tr-TR"/>
          </a:p>
        </p:txBody>
      </p:sp>
    </p:spTree>
    <p:extLst>
      <p:ext uri="{BB962C8B-B14F-4D97-AF65-F5344CB8AC3E}">
        <p14:creationId xmlns:p14="http://schemas.microsoft.com/office/powerpoint/2010/main" val="10363244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43269" y="768375"/>
            <a:ext cx="6696744" cy="954107"/>
          </a:xfrm>
          <a:prstGeom prst="rect">
            <a:avLst/>
          </a:prstGeom>
          <a:noFill/>
        </p:spPr>
        <p:txBody>
          <a:bodyPr wrap="square" rtlCol="0">
            <a:spAutoFit/>
          </a:bodyPr>
          <a:lstStyle/>
          <a:p>
            <a:pPr algn="ctr"/>
            <a:r>
              <a:rPr lang="tr-TR" sz="2800" dirty="0" smtClean="0"/>
              <a:t>DYS Eğitim Ortamına Kurumların Eklenmesi</a:t>
            </a:r>
            <a:endParaRPr lang="tr-TR" sz="2800" dirty="0" smtClean="0">
              <a:latin typeface="Comic Sans MS" panose="030F0702030302020204" pitchFamily="66" charset="0"/>
            </a:endParaRPr>
          </a:p>
          <a:p>
            <a:pPr algn="ctr"/>
            <a:r>
              <a:rPr lang="tr-TR" sz="2800" dirty="0" smtClean="0">
                <a:latin typeface="Comic Sans MS" panose="030F0702030302020204" pitchFamily="66" charset="0"/>
              </a:rPr>
              <a:t> </a:t>
            </a: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246770"/>
            <a:ext cx="8352928" cy="1754326"/>
          </a:xfrm>
          <a:prstGeom prst="rect">
            <a:avLst/>
          </a:prstGeom>
          <a:noFill/>
        </p:spPr>
        <p:txBody>
          <a:bodyPr wrap="square" rtlCol="0">
            <a:spAutoFit/>
          </a:bodyPr>
          <a:lstStyle/>
          <a:p>
            <a:pPr lvl="0" algn="ctr"/>
            <a:r>
              <a:rPr lang="tr-TR" sz="3600" dirty="0" smtClean="0"/>
              <a:t>İdari birim kodları İl </a:t>
            </a:r>
            <a:r>
              <a:rPr lang="tr-TR" sz="3600" dirty="0" err="1" smtClean="0"/>
              <a:t>Mebbis</a:t>
            </a:r>
            <a:r>
              <a:rPr lang="tr-TR" sz="3600" dirty="0" smtClean="0"/>
              <a:t> Yöneticisinden temin edilerek sisteme dahil edilmiştir.</a:t>
            </a:r>
            <a:endParaRPr lang="tr-TR" sz="36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14</a:t>
            </a:fld>
            <a:endParaRPr lang="tr-TR"/>
          </a:p>
        </p:txBody>
      </p:sp>
    </p:spTree>
    <p:extLst>
      <p:ext uri="{BB962C8B-B14F-4D97-AF65-F5344CB8AC3E}">
        <p14:creationId xmlns:p14="http://schemas.microsoft.com/office/powerpoint/2010/main" val="28057155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954107"/>
          </a:xfrm>
          <a:prstGeom prst="rect">
            <a:avLst/>
          </a:prstGeom>
          <a:noFill/>
        </p:spPr>
        <p:txBody>
          <a:bodyPr wrap="square" rtlCol="0">
            <a:spAutoFit/>
          </a:bodyPr>
          <a:lstStyle/>
          <a:p>
            <a:pPr algn="ctr"/>
            <a:r>
              <a:rPr lang="tr-TR" sz="2800" dirty="0" smtClean="0"/>
              <a:t>DYS Eğitim Ortamına Kurumların Eklenmesi</a:t>
            </a:r>
            <a:endParaRPr lang="tr-TR" sz="2800" dirty="0" smtClean="0">
              <a:latin typeface="Comic Sans MS" panose="030F0702030302020204" pitchFamily="66" charset="0"/>
            </a:endParaRP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pic>
        <p:nvPicPr>
          <p:cNvPr id="1026" name="Picture 2" descr="C:\Users\SabettinARSLAN\Desktop\Ekran Alıntıs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600" y="2060848"/>
            <a:ext cx="6478760" cy="3284952"/>
          </a:xfrm>
          <a:prstGeom prst="rect">
            <a:avLst/>
          </a:prstGeom>
          <a:noFill/>
          <a:extLst>
            <a:ext uri="{909E8E84-426E-40DD-AFC4-6F175D3DCCD1}">
              <a14:hiddenFill xmlns:a14="http://schemas.microsoft.com/office/drawing/2010/main">
                <a:solidFill>
                  <a:srgbClr val="FFFFFF"/>
                </a:solidFill>
              </a14:hiddenFill>
            </a:ext>
          </a:extLst>
        </p:spPr>
      </p:pic>
      <p:sp>
        <p:nvSpPr>
          <p:cNvPr id="5" name="Slayt Numarası Yer Tutucusu 4"/>
          <p:cNvSpPr>
            <a:spLocks noGrp="1"/>
          </p:cNvSpPr>
          <p:nvPr>
            <p:ph type="sldNum" sz="quarter" idx="12"/>
          </p:nvPr>
        </p:nvSpPr>
        <p:spPr/>
        <p:txBody>
          <a:bodyPr/>
          <a:lstStyle/>
          <a:p>
            <a:fld id="{95253F0C-924C-4ED7-AFFD-6EA3366B12B7}" type="slidenum">
              <a:rPr lang="tr-TR" smtClean="0"/>
              <a:t>15</a:t>
            </a:fld>
            <a:endParaRPr lang="tr-TR"/>
          </a:p>
        </p:txBody>
      </p:sp>
    </p:spTree>
    <p:extLst>
      <p:ext uri="{BB962C8B-B14F-4D97-AF65-F5344CB8AC3E}">
        <p14:creationId xmlns:p14="http://schemas.microsoft.com/office/powerpoint/2010/main" val="5038807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246770"/>
            <a:ext cx="8352928" cy="2246769"/>
          </a:xfrm>
          <a:prstGeom prst="rect">
            <a:avLst/>
          </a:prstGeom>
          <a:noFill/>
        </p:spPr>
        <p:txBody>
          <a:bodyPr wrap="square" rtlCol="0">
            <a:spAutoFit/>
          </a:bodyPr>
          <a:lstStyle/>
          <a:p>
            <a:pPr lvl="1" algn="ctr"/>
            <a:r>
              <a:rPr lang="tr-TR" sz="2800" u="sng" dirty="0"/>
              <a:t>Birim Gelen Evrak </a:t>
            </a:r>
            <a:r>
              <a:rPr lang="tr-TR" sz="2800" u="sng" dirty="0" smtClean="0"/>
              <a:t>Kayıt Kullanıcısı</a:t>
            </a:r>
            <a:r>
              <a:rPr lang="tr-TR" sz="2800" dirty="0" smtClean="0"/>
              <a:t>: </a:t>
            </a:r>
            <a:r>
              <a:rPr lang="tr-TR" sz="2800" dirty="0"/>
              <a:t>Okul / kuruma gelen DYS dışındaki ıslak imzalı evrakları taramak sureti ile DYS sistemine aktaran roldür. Bu rol aracılığı ile resmi yazışma yapılmayacaktır.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16</a:t>
            </a:fld>
            <a:endParaRPr lang="tr-TR"/>
          </a:p>
        </p:txBody>
      </p:sp>
    </p:spTree>
    <p:extLst>
      <p:ext uri="{BB962C8B-B14F-4D97-AF65-F5344CB8AC3E}">
        <p14:creationId xmlns:p14="http://schemas.microsoft.com/office/powerpoint/2010/main" val="6608752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246770"/>
            <a:ext cx="8352928" cy="2246769"/>
          </a:xfrm>
          <a:prstGeom prst="rect">
            <a:avLst/>
          </a:prstGeom>
          <a:noFill/>
        </p:spPr>
        <p:txBody>
          <a:bodyPr wrap="square" rtlCol="0">
            <a:spAutoFit/>
          </a:bodyPr>
          <a:lstStyle/>
          <a:p>
            <a:pPr lvl="1" algn="ctr"/>
            <a:r>
              <a:rPr lang="tr-TR" sz="2800" u="sng" dirty="0"/>
              <a:t>Birim Giden Evrak </a:t>
            </a:r>
            <a:r>
              <a:rPr lang="tr-TR" sz="2800" u="sng" dirty="0" smtClean="0"/>
              <a:t>Kayıt Kullanıcısı</a:t>
            </a:r>
            <a:r>
              <a:rPr lang="tr-TR" sz="2800" dirty="0" smtClean="0"/>
              <a:t>: </a:t>
            </a:r>
            <a:r>
              <a:rPr lang="tr-TR" sz="2800" dirty="0"/>
              <a:t>Okul / kurumlarda DYS tarafından üretilen dijital evrakı, basılı hale çevirerek dağıtım </a:t>
            </a:r>
            <a:r>
              <a:rPr lang="tr-TR" sz="2800" dirty="0" smtClean="0"/>
              <a:t>noktasına </a:t>
            </a:r>
            <a:r>
              <a:rPr lang="tr-TR" sz="2800" dirty="0"/>
              <a:t>ulaştırmakla sorumlu olan roldür. Bu rol aracılığı ile resmi yazışma yapılmayacaktır.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17</a:t>
            </a:fld>
            <a:endParaRPr lang="tr-TR"/>
          </a:p>
        </p:txBody>
      </p:sp>
    </p:spTree>
    <p:extLst>
      <p:ext uri="{BB962C8B-B14F-4D97-AF65-F5344CB8AC3E}">
        <p14:creationId xmlns:p14="http://schemas.microsoft.com/office/powerpoint/2010/main" val="11702905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246770"/>
            <a:ext cx="8352928" cy="2246769"/>
          </a:xfrm>
          <a:prstGeom prst="rect">
            <a:avLst/>
          </a:prstGeom>
          <a:noFill/>
        </p:spPr>
        <p:txBody>
          <a:bodyPr wrap="square" rtlCol="0">
            <a:spAutoFit/>
          </a:bodyPr>
          <a:lstStyle/>
          <a:p>
            <a:pPr lvl="1" algn="ctr"/>
            <a:r>
              <a:rPr lang="tr-TR" sz="2800" dirty="0"/>
              <a:t>DYS Yöneticisi : Okul / kurumlarda DYS sisteminde var olan roller ile kişileri ilişkilendiren roldür. Bu rol aracılığı ile resmi yazışma yapılmayacaktır</a:t>
            </a:r>
            <a:r>
              <a:rPr lang="tr-TR" sz="2800" dirty="0" smtClean="0"/>
              <a:t>.</a:t>
            </a:r>
          </a:p>
          <a:p>
            <a:pPr lvl="1" algn="ctr"/>
            <a:endParaRPr lang="tr-TR" sz="28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18</a:t>
            </a:fld>
            <a:endParaRPr lang="tr-TR"/>
          </a:p>
        </p:txBody>
      </p:sp>
    </p:spTree>
    <p:extLst>
      <p:ext uri="{BB962C8B-B14F-4D97-AF65-F5344CB8AC3E}">
        <p14:creationId xmlns:p14="http://schemas.microsoft.com/office/powerpoint/2010/main" val="34275281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308324"/>
          </a:xfrm>
          <a:prstGeom prst="rect">
            <a:avLst/>
          </a:prstGeom>
          <a:noFill/>
        </p:spPr>
        <p:txBody>
          <a:bodyPr wrap="square" rtlCol="0">
            <a:spAutoFit/>
          </a:bodyPr>
          <a:lstStyle/>
          <a:p>
            <a:pPr lvl="1" algn="ctr"/>
            <a:r>
              <a:rPr lang="tr-TR" sz="2400" dirty="0"/>
              <a:t>Kişiler öncelikle kendi </a:t>
            </a:r>
            <a:r>
              <a:rPr lang="tr-TR" sz="2400" dirty="0" smtClean="0"/>
              <a:t>unvanlarına </a:t>
            </a:r>
            <a:r>
              <a:rPr lang="tr-TR" sz="2400" dirty="0"/>
              <a:t>karşılık gelen rollere tanımlama yapılacaktır. </a:t>
            </a:r>
            <a:r>
              <a:rPr lang="tr-TR" sz="2400" dirty="0">
                <a:solidFill>
                  <a:srgbClr val="FF0000"/>
                </a:solidFill>
              </a:rPr>
              <a:t>Genel idari hizmetler sınıfında bulunan personele, kadrosunun dışında bir unvan ile çalıştırılıyor ise,  iç olur alınmak sureti ile DYS sistemine tanımlaması yapılacaktır.</a:t>
            </a:r>
            <a:r>
              <a:rPr lang="tr-TR" sz="2400" dirty="0"/>
              <a:t> DYS görevi verilmeyecek personelin sisteme tanımlanmasına gerek yoktur.</a:t>
            </a:r>
          </a:p>
        </p:txBody>
      </p:sp>
      <p:sp>
        <p:nvSpPr>
          <p:cNvPr id="6" name="Slayt Numarası Yer Tutucusu 5"/>
          <p:cNvSpPr>
            <a:spLocks noGrp="1"/>
          </p:cNvSpPr>
          <p:nvPr>
            <p:ph type="sldNum" sz="quarter" idx="12"/>
          </p:nvPr>
        </p:nvSpPr>
        <p:spPr/>
        <p:txBody>
          <a:bodyPr/>
          <a:lstStyle/>
          <a:p>
            <a:fld id="{95253F0C-924C-4ED7-AFFD-6EA3366B12B7}" type="slidenum">
              <a:rPr lang="tr-TR" smtClean="0"/>
              <a:t>19</a:t>
            </a:fld>
            <a:endParaRPr lang="tr-TR"/>
          </a:p>
        </p:txBody>
      </p:sp>
    </p:spTree>
    <p:extLst>
      <p:ext uri="{BB962C8B-B14F-4D97-AF65-F5344CB8AC3E}">
        <p14:creationId xmlns:p14="http://schemas.microsoft.com/office/powerpoint/2010/main" val="9374037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99" y="70393"/>
            <a:ext cx="7760904" cy="5908504"/>
          </a:xfrm>
          <a:prstGeom prst="rect">
            <a:avLst/>
          </a:prstGeom>
        </p:spPr>
      </p:pic>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t>
            </a:r>
            <a:r>
              <a:rPr lang="tr-TR" sz="2800" dirty="0" smtClean="0">
                <a:latin typeface="Comic Sans MS" panose="030F0702030302020204" pitchFamily="66" charset="0"/>
              </a:rPr>
              <a:t>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8545" y="-291806"/>
            <a:ext cx="5952190" cy="3960440"/>
          </a:xfrm>
          <a:prstGeom prst="rect">
            <a:avLst/>
          </a:prstGeom>
        </p:spPr>
      </p:pic>
      <p:sp>
        <p:nvSpPr>
          <p:cNvPr id="2" name="Slayt Numarası Yer Tutucusu 1"/>
          <p:cNvSpPr>
            <a:spLocks noGrp="1"/>
          </p:cNvSpPr>
          <p:nvPr>
            <p:ph type="sldNum" sz="quarter" idx="12"/>
          </p:nvPr>
        </p:nvSpPr>
        <p:spPr/>
        <p:txBody>
          <a:bodyPr/>
          <a:lstStyle/>
          <a:p>
            <a:fld id="{95253F0C-924C-4ED7-AFFD-6EA3366B12B7}" type="slidenum">
              <a:rPr lang="tr-TR" smtClean="0"/>
              <a:t>2</a:t>
            </a:fld>
            <a:endParaRPr lang="tr-TR"/>
          </a:p>
        </p:txBody>
      </p:sp>
      <p:sp>
        <p:nvSpPr>
          <p:cNvPr id="5" name="Metin kutusu 4"/>
          <p:cNvSpPr txBox="1"/>
          <p:nvPr/>
        </p:nvSpPr>
        <p:spPr>
          <a:xfrm>
            <a:off x="1619672" y="4293096"/>
            <a:ext cx="6609928" cy="646331"/>
          </a:xfrm>
          <a:prstGeom prst="rect">
            <a:avLst/>
          </a:prstGeom>
          <a:noFill/>
        </p:spPr>
        <p:txBody>
          <a:bodyPr wrap="square" rtlCol="0">
            <a:spAutoFit/>
          </a:bodyPr>
          <a:lstStyle/>
          <a:p>
            <a:r>
              <a:rPr lang="tr-TR" dirty="0" smtClean="0"/>
              <a:t>Sim kartın kesik ucu «</a:t>
            </a:r>
            <a:r>
              <a:rPr lang="tr-TR" dirty="0" err="1" smtClean="0"/>
              <a:t>tubitak</a:t>
            </a:r>
            <a:r>
              <a:rPr lang="tr-TR" dirty="0" smtClean="0"/>
              <a:t>» kelimesindeki «k» ile aynı yönde olmalı.</a:t>
            </a:r>
            <a:endParaRPr lang="tr-TR" dirty="0"/>
          </a:p>
        </p:txBody>
      </p:sp>
      <p:sp>
        <p:nvSpPr>
          <p:cNvPr id="10" name="Yukarı Ok 9"/>
          <p:cNvSpPr/>
          <p:nvPr/>
        </p:nvSpPr>
        <p:spPr>
          <a:xfrm rot="18281172">
            <a:off x="7915198" y="1036117"/>
            <a:ext cx="367570" cy="1655825"/>
          </a:xfrm>
          <a:prstGeom prst="upArrow">
            <a:avLst>
              <a:gd name="adj1" fmla="val 61634"/>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Yukarı Ok 10"/>
          <p:cNvSpPr/>
          <p:nvPr/>
        </p:nvSpPr>
        <p:spPr>
          <a:xfrm rot="18281172">
            <a:off x="5437166" y="2172684"/>
            <a:ext cx="367570" cy="1655825"/>
          </a:xfrm>
          <a:prstGeom prst="upArrow">
            <a:avLst>
              <a:gd name="adj1" fmla="val 61634"/>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484917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1384995"/>
          </a:xfrm>
          <a:prstGeom prst="rect">
            <a:avLst/>
          </a:prstGeom>
          <a:noFill/>
        </p:spPr>
        <p:txBody>
          <a:bodyPr wrap="square" rtlCol="0">
            <a:spAutoFit/>
          </a:bodyPr>
          <a:lstStyle/>
          <a:p>
            <a:pPr lvl="1" algn="ctr"/>
            <a:r>
              <a:rPr lang="tr-TR" sz="2800" u="sng" dirty="0"/>
              <a:t>DYS Yönetici Rolü </a:t>
            </a:r>
            <a:r>
              <a:rPr lang="tr-TR" sz="2800" dirty="0"/>
              <a:t>: Okul ve kurumlarımızda aksine bir emir bulunmadığı takdirde DYS yöneticisi rolü </a:t>
            </a:r>
            <a:r>
              <a:rPr lang="tr-TR" sz="2800" dirty="0" smtClean="0"/>
              <a:t>Okul Müdürüne tanımlanacaktır.</a:t>
            </a:r>
            <a:endParaRPr lang="tr-TR" sz="28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20</a:t>
            </a:fld>
            <a:endParaRPr lang="tr-TR"/>
          </a:p>
        </p:txBody>
      </p:sp>
    </p:spTree>
    <p:extLst>
      <p:ext uri="{BB962C8B-B14F-4D97-AF65-F5344CB8AC3E}">
        <p14:creationId xmlns:p14="http://schemas.microsoft.com/office/powerpoint/2010/main" val="39232098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062103"/>
          </a:xfrm>
          <a:prstGeom prst="rect">
            <a:avLst/>
          </a:prstGeom>
          <a:noFill/>
        </p:spPr>
        <p:txBody>
          <a:bodyPr wrap="square" rtlCol="0">
            <a:spAutoFit/>
          </a:bodyPr>
          <a:lstStyle/>
          <a:p>
            <a:pPr lvl="0" algn="ctr"/>
            <a:r>
              <a:rPr lang="tr-TR" sz="3200" dirty="0"/>
              <a:t>DYS de tanımlama yapılacak kişinin Devlet Memuru statüsünde olması ve MEBBİS e-personel modülünde kaydının bulunması gerekmektedir.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21</a:t>
            </a:fld>
            <a:endParaRPr lang="tr-TR"/>
          </a:p>
        </p:txBody>
      </p:sp>
    </p:spTree>
    <p:extLst>
      <p:ext uri="{BB962C8B-B14F-4D97-AF65-F5344CB8AC3E}">
        <p14:creationId xmlns:p14="http://schemas.microsoft.com/office/powerpoint/2010/main" val="25306102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1569660"/>
          </a:xfrm>
          <a:prstGeom prst="rect">
            <a:avLst/>
          </a:prstGeom>
          <a:noFill/>
        </p:spPr>
        <p:txBody>
          <a:bodyPr wrap="square" rtlCol="0">
            <a:spAutoFit/>
          </a:bodyPr>
          <a:lstStyle/>
          <a:p>
            <a:pPr lvl="0" algn="ctr"/>
            <a:r>
              <a:rPr lang="tr-TR" sz="3200" dirty="0"/>
              <a:t>Bünyesinde birden fazla okul barındıran ve tek müdür kadrosu bulunan okullarda idari birim koduna göre ayrı ayrı tanımlama yapılacaktır.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22</a:t>
            </a:fld>
            <a:endParaRPr lang="tr-TR"/>
          </a:p>
        </p:txBody>
      </p:sp>
    </p:spTree>
    <p:extLst>
      <p:ext uri="{BB962C8B-B14F-4D97-AF65-F5344CB8AC3E}">
        <p14:creationId xmlns:p14="http://schemas.microsoft.com/office/powerpoint/2010/main" val="17598650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DYS Eğitim Ortamına Personellerin  Eklenmesi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431435"/>
          </a:xfrm>
          <a:prstGeom prst="rect">
            <a:avLst/>
          </a:prstGeom>
          <a:noFill/>
        </p:spPr>
        <p:txBody>
          <a:bodyPr wrap="square" rtlCol="0">
            <a:spAutoFit/>
          </a:bodyPr>
          <a:lstStyle/>
          <a:p>
            <a:pPr lvl="0" algn="ctr"/>
            <a:r>
              <a:rPr lang="tr-TR" sz="3200" u="sng" dirty="0" smtClean="0"/>
              <a:t>Kurumlarımızda</a:t>
            </a:r>
            <a:r>
              <a:rPr lang="tr-TR" sz="3200" dirty="0" smtClean="0"/>
              <a:t> </a:t>
            </a:r>
          </a:p>
          <a:p>
            <a:pPr lvl="0"/>
            <a:r>
              <a:rPr lang="tr-TR" sz="3200" dirty="0" smtClean="0"/>
              <a:t>-    </a:t>
            </a:r>
            <a:r>
              <a:rPr lang="tr-TR" sz="2800" dirty="0" smtClean="0"/>
              <a:t>Evrakı Kim karşılayacak ?</a:t>
            </a:r>
          </a:p>
          <a:p>
            <a:pPr marL="457200" lvl="0" indent="-457200">
              <a:buFontTx/>
              <a:buChar char="-"/>
            </a:pPr>
            <a:r>
              <a:rPr lang="tr-TR" sz="2800" dirty="0" smtClean="0"/>
              <a:t>Birim Gelen Evrak kayıt kullanıcısı kim olacak ?</a:t>
            </a:r>
          </a:p>
          <a:p>
            <a:pPr marL="457200" lvl="0" indent="-457200">
              <a:buFontTx/>
              <a:buChar char="-"/>
            </a:pPr>
            <a:r>
              <a:rPr lang="tr-TR" sz="2800" dirty="0" smtClean="0"/>
              <a:t>Birim Giden Evrak kayıt kullanıcısı kim olacak ?</a:t>
            </a:r>
          </a:p>
          <a:p>
            <a:pPr lvl="0"/>
            <a:endParaRPr lang="tr-TR" sz="32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23</a:t>
            </a:fld>
            <a:endParaRPr lang="tr-TR"/>
          </a:p>
        </p:txBody>
      </p:sp>
    </p:spTree>
    <p:extLst>
      <p:ext uri="{BB962C8B-B14F-4D97-AF65-F5344CB8AC3E}">
        <p14:creationId xmlns:p14="http://schemas.microsoft.com/office/powerpoint/2010/main" val="34064125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1200329"/>
          </a:xfrm>
          <a:prstGeom prst="rect">
            <a:avLst/>
          </a:prstGeom>
          <a:noFill/>
        </p:spPr>
        <p:txBody>
          <a:bodyPr wrap="square" rtlCol="0">
            <a:spAutoFit/>
          </a:bodyPr>
          <a:lstStyle/>
          <a:p>
            <a:pPr algn="ctr"/>
            <a:r>
              <a:rPr lang="tr-TR" sz="2400" dirty="0" smtClean="0"/>
              <a:t>DYS kurulumlarının ve </a:t>
            </a:r>
            <a:r>
              <a:rPr lang="tr-TR" sz="2400" dirty="0" err="1" smtClean="0"/>
              <a:t>Meb</a:t>
            </a:r>
            <a:r>
              <a:rPr lang="tr-TR" sz="2400" dirty="0" smtClean="0"/>
              <a:t> sertifikalarının kurum bilgisayarlarına kurulumu</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554545"/>
          </a:xfrm>
          <a:prstGeom prst="rect">
            <a:avLst/>
          </a:prstGeom>
          <a:noFill/>
        </p:spPr>
        <p:txBody>
          <a:bodyPr wrap="square" rtlCol="0">
            <a:spAutoFit/>
          </a:bodyPr>
          <a:lstStyle/>
          <a:p>
            <a:pPr lvl="0" algn="ctr"/>
            <a:r>
              <a:rPr lang="tr-TR" sz="3200" dirty="0" smtClean="0"/>
              <a:t>DYS çalışması için okullarda MEB </a:t>
            </a:r>
            <a:r>
              <a:rPr lang="tr-TR" sz="3200" dirty="0" err="1" smtClean="0"/>
              <a:t>Adsl</a:t>
            </a:r>
            <a:r>
              <a:rPr lang="tr-TR" sz="3200" dirty="0" smtClean="0"/>
              <a:t> veya fatih hattının olması gerekmektedir. Diğer hatlarda DYS çalışmayacaktır. Hatta Başka hat kullanan </a:t>
            </a:r>
            <a:r>
              <a:rPr lang="tr-TR" sz="3200" dirty="0" smtClean="0"/>
              <a:t>kurumların kapatması gerekmektedir..</a:t>
            </a:r>
            <a:endParaRPr lang="tr-TR" sz="3200" dirty="0" smtClean="0"/>
          </a:p>
          <a:p>
            <a:pPr lvl="0"/>
            <a:endParaRPr lang="tr-TR" sz="32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24</a:t>
            </a:fld>
            <a:endParaRPr lang="tr-TR"/>
          </a:p>
        </p:txBody>
      </p:sp>
    </p:spTree>
    <p:extLst>
      <p:ext uri="{BB962C8B-B14F-4D97-AF65-F5344CB8AC3E}">
        <p14:creationId xmlns:p14="http://schemas.microsoft.com/office/powerpoint/2010/main" val="136475296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1200329"/>
          </a:xfrm>
          <a:prstGeom prst="rect">
            <a:avLst/>
          </a:prstGeom>
          <a:noFill/>
        </p:spPr>
        <p:txBody>
          <a:bodyPr wrap="square" rtlCol="0">
            <a:spAutoFit/>
          </a:bodyPr>
          <a:lstStyle/>
          <a:p>
            <a:pPr algn="ctr"/>
            <a:r>
              <a:rPr lang="tr-TR" sz="2400" dirty="0" smtClean="0"/>
              <a:t>DYS kurulumlarının ve </a:t>
            </a:r>
            <a:r>
              <a:rPr lang="tr-TR" sz="2400" dirty="0" err="1" smtClean="0"/>
              <a:t>Meb</a:t>
            </a:r>
            <a:r>
              <a:rPr lang="tr-TR" sz="2400" dirty="0" smtClean="0"/>
              <a:t> sertifikalarının kurum bilgisayarlarına kurulumu</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062103"/>
          </a:xfrm>
          <a:prstGeom prst="rect">
            <a:avLst/>
          </a:prstGeom>
          <a:noFill/>
        </p:spPr>
        <p:txBody>
          <a:bodyPr wrap="square" rtlCol="0">
            <a:spAutoFit/>
          </a:bodyPr>
          <a:lstStyle/>
          <a:p>
            <a:pPr lvl="0" algn="ctr"/>
            <a:r>
              <a:rPr lang="tr-TR" sz="3200" dirty="0">
                <a:hlinkClick r:id="rId2"/>
              </a:rPr>
              <a:t>https://</a:t>
            </a:r>
            <a:r>
              <a:rPr lang="tr-TR" sz="3200" dirty="0" smtClean="0">
                <a:hlinkClick r:id="rId2"/>
              </a:rPr>
              <a:t>batman.meb.gov.tr/www/icerik_goruntule.php?KNO=2406</a:t>
            </a:r>
            <a:r>
              <a:rPr lang="tr-TR" sz="3200" dirty="0" smtClean="0"/>
              <a:t>   </a:t>
            </a:r>
          </a:p>
          <a:p>
            <a:pPr lvl="0" algn="ctr"/>
            <a:r>
              <a:rPr lang="tr-TR" sz="3200" dirty="0" smtClean="0"/>
              <a:t>web sitesinden kurulumlarla ilgili yardım alabilirsiniz.</a:t>
            </a:r>
            <a:endParaRPr lang="tr-TR" sz="32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25</a:t>
            </a:fld>
            <a:endParaRPr lang="tr-TR"/>
          </a:p>
        </p:txBody>
      </p:sp>
    </p:spTree>
    <p:extLst>
      <p:ext uri="{BB962C8B-B14F-4D97-AF65-F5344CB8AC3E}">
        <p14:creationId xmlns:p14="http://schemas.microsoft.com/office/powerpoint/2010/main" val="34216124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1938992"/>
          </a:xfrm>
          <a:prstGeom prst="rect">
            <a:avLst/>
          </a:prstGeom>
          <a:noFill/>
        </p:spPr>
        <p:txBody>
          <a:bodyPr wrap="square" rtlCol="0">
            <a:spAutoFit/>
          </a:bodyPr>
          <a:lstStyle/>
          <a:p>
            <a:pPr lvl="0" algn="ctr"/>
            <a:r>
              <a:rPr lang="tr-TR" sz="4000" dirty="0"/>
              <a:t>DYS sisteminde oluşturulan yazışmalar resmi yazışma kurallarına </a:t>
            </a:r>
            <a:r>
              <a:rPr lang="tr-TR" sz="4000" dirty="0" smtClean="0"/>
              <a:t>uygun </a:t>
            </a:r>
            <a:r>
              <a:rPr lang="tr-TR" sz="4000" dirty="0" smtClean="0"/>
              <a:t>olmalıdır.</a:t>
            </a:r>
            <a:endParaRPr lang="tr-TR" sz="40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26</a:t>
            </a:fld>
            <a:endParaRPr lang="tr-TR"/>
          </a:p>
        </p:txBody>
      </p:sp>
    </p:spTree>
    <p:extLst>
      <p:ext uri="{BB962C8B-B14F-4D97-AF65-F5344CB8AC3E}">
        <p14:creationId xmlns:p14="http://schemas.microsoft.com/office/powerpoint/2010/main" val="5771872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3170099"/>
          </a:xfrm>
          <a:prstGeom prst="rect">
            <a:avLst/>
          </a:prstGeom>
          <a:noFill/>
        </p:spPr>
        <p:txBody>
          <a:bodyPr wrap="square" rtlCol="0">
            <a:spAutoFit/>
          </a:bodyPr>
          <a:lstStyle/>
          <a:p>
            <a:pPr lvl="0" algn="ctr"/>
            <a:r>
              <a:rPr lang="tr-TR" sz="4000" dirty="0"/>
              <a:t>DYS sistemine giriş, tanımlı personelin kişisel MEBBİS kullanıcı </a:t>
            </a:r>
            <a:r>
              <a:rPr lang="tr-TR" sz="4000" dirty="0" smtClean="0"/>
              <a:t>adı(T.C. Kimlik No) </a:t>
            </a:r>
            <a:r>
              <a:rPr lang="tr-TR" sz="4000" dirty="0"/>
              <a:t>ve parolası ile yapılmalıdır</a:t>
            </a:r>
            <a:r>
              <a:rPr lang="tr-TR" sz="4000" dirty="0" smtClean="0"/>
              <a:t>. </a:t>
            </a:r>
            <a:r>
              <a:rPr lang="tr-TR" sz="4000" dirty="0">
                <a:solidFill>
                  <a:srgbClr val="FF0000"/>
                </a:solidFill>
              </a:rPr>
              <a:t>Kurum adına sisteme giriş </a:t>
            </a:r>
            <a:r>
              <a:rPr lang="tr-TR" sz="4000" dirty="0" smtClean="0">
                <a:solidFill>
                  <a:srgbClr val="FF0000"/>
                </a:solidFill>
              </a:rPr>
              <a:t>yapılamaz…</a:t>
            </a:r>
            <a:endParaRPr lang="tr-TR" sz="4000" dirty="0">
              <a:solidFill>
                <a:srgbClr val="FF0000"/>
              </a:solidFill>
            </a:endParaRPr>
          </a:p>
        </p:txBody>
      </p:sp>
      <p:sp>
        <p:nvSpPr>
          <p:cNvPr id="6" name="Slayt Numarası Yer Tutucusu 5"/>
          <p:cNvSpPr>
            <a:spLocks noGrp="1"/>
          </p:cNvSpPr>
          <p:nvPr>
            <p:ph type="sldNum" sz="quarter" idx="12"/>
          </p:nvPr>
        </p:nvSpPr>
        <p:spPr/>
        <p:txBody>
          <a:bodyPr/>
          <a:lstStyle/>
          <a:p>
            <a:fld id="{95253F0C-924C-4ED7-AFFD-6EA3366B12B7}" type="slidenum">
              <a:rPr lang="tr-TR" smtClean="0"/>
              <a:t>27</a:t>
            </a:fld>
            <a:endParaRPr lang="tr-TR"/>
          </a:p>
        </p:txBody>
      </p:sp>
    </p:spTree>
    <p:extLst>
      <p:ext uri="{BB962C8B-B14F-4D97-AF65-F5344CB8AC3E}">
        <p14:creationId xmlns:p14="http://schemas.microsoft.com/office/powerpoint/2010/main" val="558296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00723" y="2060848"/>
            <a:ext cx="8352928" cy="2677656"/>
          </a:xfrm>
          <a:prstGeom prst="rect">
            <a:avLst/>
          </a:prstGeom>
          <a:noFill/>
        </p:spPr>
        <p:txBody>
          <a:bodyPr wrap="square" rtlCol="0">
            <a:spAutoFit/>
          </a:bodyPr>
          <a:lstStyle/>
          <a:p>
            <a:pPr lvl="0" algn="ctr"/>
            <a:r>
              <a:rPr lang="tr-TR" sz="2400" dirty="0"/>
              <a:t>DYS sisteminde kullanılan, kişisel MEBBİS kullanıcı adı ve şifrenin, NES ‘in </a:t>
            </a:r>
            <a:r>
              <a:rPr lang="tr-TR" sz="2400" dirty="0" err="1"/>
              <a:t>pin</a:t>
            </a:r>
            <a:r>
              <a:rPr lang="tr-TR" sz="2400" dirty="0"/>
              <a:t> kodunun MEB Bilgi ve Sistem Güvenliği Yönergesi kapsamında değerlendirilmesi gerekmektedir. Bahse konu olan </a:t>
            </a:r>
            <a:r>
              <a:rPr lang="tr-TR" sz="2400" dirty="0" err="1"/>
              <a:t>pin</a:t>
            </a:r>
            <a:r>
              <a:rPr lang="tr-TR" sz="2400" dirty="0"/>
              <a:t>, kullanıcı adı ve şifre kişisel veriler olup, güvenliğinden ve kullanımından kişinin kendisi sorumludur. Unvanı , görevi ne olursa olsun 2. Kişiler ile paylaşılmamalıdır. </a:t>
            </a:r>
          </a:p>
        </p:txBody>
      </p:sp>
      <p:sp>
        <p:nvSpPr>
          <p:cNvPr id="6" name="Slayt Numarası Yer Tutucusu 5"/>
          <p:cNvSpPr>
            <a:spLocks noGrp="1"/>
          </p:cNvSpPr>
          <p:nvPr>
            <p:ph type="sldNum" sz="quarter" idx="12"/>
          </p:nvPr>
        </p:nvSpPr>
        <p:spPr/>
        <p:txBody>
          <a:bodyPr/>
          <a:lstStyle/>
          <a:p>
            <a:fld id="{95253F0C-924C-4ED7-AFFD-6EA3366B12B7}" type="slidenum">
              <a:rPr lang="tr-TR" smtClean="0"/>
              <a:t>28</a:t>
            </a:fld>
            <a:endParaRPr lang="tr-TR"/>
          </a:p>
        </p:txBody>
      </p:sp>
    </p:spTree>
    <p:extLst>
      <p:ext uri="{BB962C8B-B14F-4D97-AF65-F5344CB8AC3E}">
        <p14:creationId xmlns:p14="http://schemas.microsoft.com/office/powerpoint/2010/main" val="3181357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418434"/>
            <a:ext cx="8352928" cy="1508105"/>
          </a:xfrm>
          <a:prstGeom prst="rect">
            <a:avLst/>
          </a:prstGeom>
          <a:noFill/>
        </p:spPr>
        <p:txBody>
          <a:bodyPr wrap="square" rtlCol="0">
            <a:spAutoFit/>
          </a:bodyPr>
          <a:lstStyle/>
          <a:p>
            <a:pPr lvl="0" algn="ctr"/>
            <a:r>
              <a:rPr lang="tr-TR" sz="2800" dirty="0" smtClean="0"/>
              <a:t>Yetkili Personel Gelen Evrak , Birim Gelen Evrak Kayıt Kullanıcısı, Birim Giden Evrak Kayıt Kullanıcısı ve DYS Yöneticisi rollerinden </a:t>
            </a:r>
            <a:r>
              <a:rPr lang="tr-TR" sz="3600" dirty="0" smtClean="0">
                <a:solidFill>
                  <a:srgbClr val="FF0000"/>
                </a:solidFill>
              </a:rPr>
              <a:t>resmi evrak üretilemez.</a:t>
            </a:r>
            <a:endParaRPr lang="tr-TR" sz="3600" dirty="0">
              <a:solidFill>
                <a:srgbClr val="FF0000"/>
              </a:solidFill>
            </a:endParaRPr>
          </a:p>
        </p:txBody>
      </p:sp>
      <p:sp>
        <p:nvSpPr>
          <p:cNvPr id="6" name="Slayt Numarası Yer Tutucusu 5"/>
          <p:cNvSpPr>
            <a:spLocks noGrp="1"/>
          </p:cNvSpPr>
          <p:nvPr>
            <p:ph type="sldNum" sz="quarter" idx="12"/>
          </p:nvPr>
        </p:nvSpPr>
        <p:spPr/>
        <p:txBody>
          <a:bodyPr/>
          <a:lstStyle/>
          <a:p>
            <a:fld id="{95253F0C-924C-4ED7-AFFD-6EA3366B12B7}" type="slidenum">
              <a:rPr lang="tr-TR" smtClean="0"/>
              <a:t>29</a:t>
            </a:fld>
            <a:endParaRPr lang="tr-TR"/>
          </a:p>
        </p:txBody>
      </p:sp>
    </p:spTree>
    <p:extLst>
      <p:ext uri="{BB962C8B-B14F-4D97-AF65-F5344CB8AC3E}">
        <p14:creationId xmlns:p14="http://schemas.microsoft.com/office/powerpoint/2010/main" val="14369091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2092881"/>
          </a:xfrm>
          <a:prstGeom prst="rect">
            <a:avLst/>
          </a:prstGeom>
          <a:noFill/>
        </p:spPr>
        <p:txBody>
          <a:bodyPr wrap="square" rtlCol="0">
            <a:spAutoFit/>
          </a:bodyPr>
          <a:lstStyle/>
          <a:p>
            <a:pPr lvl="0" algn="ctr"/>
            <a:r>
              <a:rPr lang="tr-TR" sz="2800" dirty="0"/>
              <a:t>DYS sisteminde kullanılan elektronik imza ve yazışmalar 5070 sayılı Elektronik İmza Kanunu kapsamında olup, kanuna aykırı kullanımı </a:t>
            </a:r>
            <a:r>
              <a:rPr lang="tr-TR" sz="2800" dirty="0">
                <a:solidFill>
                  <a:srgbClr val="FF0000"/>
                </a:solidFill>
              </a:rPr>
              <a:t>elektronik imza sahibi kişinin sorumluluğundadır.</a:t>
            </a:r>
          </a:p>
          <a:p>
            <a:endParaRPr lang="tr-TR"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3</a:t>
            </a:fld>
            <a:endParaRPr lang="tr-TR"/>
          </a:p>
        </p:txBody>
      </p:sp>
    </p:spTree>
    <p:extLst>
      <p:ext uri="{BB962C8B-B14F-4D97-AF65-F5344CB8AC3E}">
        <p14:creationId xmlns:p14="http://schemas.microsoft.com/office/powerpoint/2010/main" val="18388665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418434"/>
            <a:ext cx="8352928" cy="1384995"/>
          </a:xfrm>
          <a:prstGeom prst="rect">
            <a:avLst/>
          </a:prstGeom>
          <a:noFill/>
        </p:spPr>
        <p:txBody>
          <a:bodyPr wrap="square" rtlCol="0">
            <a:spAutoFit/>
          </a:bodyPr>
          <a:lstStyle/>
          <a:p>
            <a:pPr lvl="0" algn="ctr"/>
            <a:r>
              <a:rPr lang="tr-TR" sz="2800" dirty="0"/>
              <a:t>Resmi evrakın sistem üzerinden yazılmasından ve sisteme işlenmesinden evrakı yazan ve tüm </a:t>
            </a:r>
            <a:r>
              <a:rPr lang="tr-TR" sz="2800" dirty="0">
                <a:solidFill>
                  <a:srgbClr val="FF0000"/>
                </a:solidFill>
              </a:rPr>
              <a:t>imzalayanlar sorumludur</a:t>
            </a:r>
            <a:r>
              <a:rPr lang="tr-TR" sz="2800" dirty="0"/>
              <a:t>.</a:t>
            </a:r>
          </a:p>
        </p:txBody>
      </p:sp>
      <p:sp>
        <p:nvSpPr>
          <p:cNvPr id="6" name="Slayt Numarası Yer Tutucusu 5"/>
          <p:cNvSpPr>
            <a:spLocks noGrp="1"/>
          </p:cNvSpPr>
          <p:nvPr>
            <p:ph type="sldNum" sz="quarter" idx="12"/>
          </p:nvPr>
        </p:nvSpPr>
        <p:spPr/>
        <p:txBody>
          <a:bodyPr/>
          <a:lstStyle/>
          <a:p>
            <a:fld id="{95253F0C-924C-4ED7-AFFD-6EA3366B12B7}" type="slidenum">
              <a:rPr lang="tr-TR" smtClean="0"/>
              <a:t>30</a:t>
            </a:fld>
            <a:endParaRPr lang="tr-TR"/>
          </a:p>
        </p:txBody>
      </p:sp>
    </p:spTree>
    <p:extLst>
      <p:ext uri="{BB962C8B-B14F-4D97-AF65-F5344CB8AC3E}">
        <p14:creationId xmlns:p14="http://schemas.microsoft.com/office/powerpoint/2010/main" val="1938457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418434"/>
            <a:ext cx="8352928" cy="1569660"/>
          </a:xfrm>
          <a:prstGeom prst="rect">
            <a:avLst/>
          </a:prstGeom>
          <a:noFill/>
        </p:spPr>
        <p:txBody>
          <a:bodyPr wrap="square" rtlCol="0">
            <a:spAutoFit/>
          </a:bodyPr>
          <a:lstStyle/>
          <a:p>
            <a:pPr lvl="0" algn="ctr"/>
            <a:r>
              <a:rPr lang="tr-TR" sz="3200" dirty="0"/>
              <a:t>DYS dahilin de olan bir kurum ile DYS dışı şeklinde yazışma, </a:t>
            </a:r>
            <a:r>
              <a:rPr lang="tr-TR" sz="3200" dirty="0">
                <a:solidFill>
                  <a:srgbClr val="FF0000"/>
                </a:solidFill>
              </a:rPr>
              <a:t>ıslak imzalı yazışma yapılmayacaktır.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31</a:t>
            </a:fld>
            <a:endParaRPr lang="tr-TR"/>
          </a:p>
        </p:txBody>
      </p:sp>
    </p:spTree>
    <p:extLst>
      <p:ext uri="{BB962C8B-B14F-4D97-AF65-F5344CB8AC3E}">
        <p14:creationId xmlns:p14="http://schemas.microsoft.com/office/powerpoint/2010/main" val="2093396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418434"/>
            <a:ext cx="8352928" cy="2062103"/>
          </a:xfrm>
          <a:prstGeom prst="rect">
            <a:avLst/>
          </a:prstGeom>
          <a:noFill/>
        </p:spPr>
        <p:txBody>
          <a:bodyPr wrap="square" rtlCol="0">
            <a:spAutoFit/>
          </a:bodyPr>
          <a:lstStyle/>
          <a:p>
            <a:pPr lvl="0" algn="ctr"/>
            <a:r>
              <a:rPr lang="tr-TR" sz="3200" dirty="0"/>
              <a:t>Oluşturulan evrakın idari birim kodunun doğruluğu, </a:t>
            </a:r>
            <a:r>
              <a:rPr lang="tr-TR" sz="3200" dirty="0" err="1"/>
              <a:t>desimal</a:t>
            </a:r>
            <a:r>
              <a:rPr lang="tr-TR" sz="3200" dirty="0"/>
              <a:t> kodu, dağıtımı ve onay listesi mutlaka doğru , eksiksiz ve uygun doldurulmalıdır.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32</a:t>
            </a:fld>
            <a:endParaRPr lang="tr-TR"/>
          </a:p>
        </p:txBody>
      </p:sp>
    </p:spTree>
    <p:extLst>
      <p:ext uri="{BB962C8B-B14F-4D97-AF65-F5344CB8AC3E}">
        <p14:creationId xmlns:p14="http://schemas.microsoft.com/office/powerpoint/2010/main" val="13571261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418434"/>
            <a:ext cx="8352928" cy="2062103"/>
          </a:xfrm>
          <a:prstGeom prst="rect">
            <a:avLst/>
          </a:prstGeom>
          <a:noFill/>
        </p:spPr>
        <p:txBody>
          <a:bodyPr wrap="square" rtlCol="0">
            <a:spAutoFit/>
          </a:bodyPr>
          <a:lstStyle/>
          <a:p>
            <a:pPr lvl="0" algn="ctr"/>
            <a:r>
              <a:rPr lang="tr-TR" sz="3200" dirty="0"/>
              <a:t>Sistemde oluşturulan evraklar, zorunlu sebepler dışında en az 2 (iki) imza ile oluşturulmalıdır. (Birleştirilmiş okullar ve tek idareci okullar hariç)</a:t>
            </a:r>
          </a:p>
        </p:txBody>
      </p:sp>
      <p:sp>
        <p:nvSpPr>
          <p:cNvPr id="6" name="Slayt Numarası Yer Tutucusu 5"/>
          <p:cNvSpPr>
            <a:spLocks noGrp="1"/>
          </p:cNvSpPr>
          <p:nvPr>
            <p:ph type="sldNum" sz="quarter" idx="12"/>
          </p:nvPr>
        </p:nvSpPr>
        <p:spPr/>
        <p:txBody>
          <a:bodyPr/>
          <a:lstStyle/>
          <a:p>
            <a:fld id="{95253F0C-924C-4ED7-AFFD-6EA3366B12B7}" type="slidenum">
              <a:rPr lang="tr-TR" smtClean="0"/>
              <a:t>33</a:t>
            </a:fld>
            <a:endParaRPr lang="tr-TR"/>
          </a:p>
        </p:txBody>
      </p:sp>
    </p:spTree>
    <p:extLst>
      <p:ext uri="{BB962C8B-B14F-4D97-AF65-F5344CB8AC3E}">
        <p14:creationId xmlns:p14="http://schemas.microsoft.com/office/powerpoint/2010/main" val="32252650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2100912"/>
            <a:ext cx="8352928" cy="2554545"/>
          </a:xfrm>
          <a:prstGeom prst="rect">
            <a:avLst/>
          </a:prstGeom>
          <a:noFill/>
        </p:spPr>
        <p:txBody>
          <a:bodyPr wrap="square" rtlCol="0">
            <a:spAutoFit/>
          </a:bodyPr>
          <a:lstStyle/>
          <a:p>
            <a:pPr lvl="0" algn="ctr"/>
            <a:r>
              <a:rPr lang="tr-TR" sz="3200" dirty="0"/>
              <a:t>Okul ve kurumlarımız aksine bir emir veya yetki devri yoksa sadece aynı ilçe sınırlarındaki İlçe Milli Eğitim Müdürlüğü ve okul – kurumlar </a:t>
            </a:r>
            <a:r>
              <a:rPr lang="tr-TR" sz="3200" dirty="0" smtClean="0"/>
              <a:t>ile</a:t>
            </a:r>
            <a:r>
              <a:rPr lang="tr-TR" sz="3200" dirty="0"/>
              <a:t> </a:t>
            </a:r>
            <a:r>
              <a:rPr lang="tr-TR" sz="3200" dirty="0" smtClean="0"/>
              <a:t>yazışma yapabilir. </a:t>
            </a:r>
            <a:r>
              <a:rPr lang="tr-TR" sz="3200" dirty="0"/>
              <a:t>Bu sınırlar dışında resmi yazışma yapılmamalıdır. </a:t>
            </a:r>
          </a:p>
        </p:txBody>
      </p:sp>
      <p:sp>
        <p:nvSpPr>
          <p:cNvPr id="6" name="Slayt Numarası Yer Tutucusu 5"/>
          <p:cNvSpPr>
            <a:spLocks noGrp="1"/>
          </p:cNvSpPr>
          <p:nvPr>
            <p:ph type="sldNum" sz="quarter" idx="12"/>
          </p:nvPr>
        </p:nvSpPr>
        <p:spPr/>
        <p:txBody>
          <a:bodyPr/>
          <a:lstStyle/>
          <a:p>
            <a:fld id="{95253F0C-924C-4ED7-AFFD-6EA3366B12B7}" type="slidenum">
              <a:rPr lang="tr-TR" smtClean="0"/>
              <a:t>34</a:t>
            </a:fld>
            <a:endParaRPr lang="tr-TR"/>
          </a:p>
        </p:txBody>
      </p:sp>
    </p:spTree>
    <p:extLst>
      <p:ext uri="{BB962C8B-B14F-4D97-AF65-F5344CB8AC3E}">
        <p14:creationId xmlns:p14="http://schemas.microsoft.com/office/powerpoint/2010/main" val="4321814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3416320"/>
          </a:xfrm>
          <a:prstGeom prst="rect">
            <a:avLst/>
          </a:prstGeom>
          <a:noFill/>
        </p:spPr>
        <p:txBody>
          <a:bodyPr wrap="square" rtlCol="0">
            <a:spAutoFit/>
          </a:bodyPr>
          <a:lstStyle/>
          <a:p>
            <a:pPr lvl="0" algn="ctr"/>
            <a:r>
              <a:rPr lang="tr-TR" dirty="0"/>
              <a:t>Ancak aşağıda maddeler halinde belirtilen hususlarda diğer kurum ve kuruluşlarla direk yazı gönderilebilir. (Valilik ve Kaymakamlık Makamlarının aksine bir genelgesi, yönergesi, yazılı veya sözlü emri olmadığı takdirde..)</a:t>
            </a:r>
          </a:p>
          <a:p>
            <a:pPr lvl="1" algn="ctr"/>
            <a:r>
              <a:rPr lang="tr-TR" dirty="0"/>
              <a:t>Bankalar ile yapılan, Hesap açma, hesap kapama, para aktarma, ödeme emirleri gibi kurum adına yapılan mali yazışmalar.</a:t>
            </a:r>
          </a:p>
          <a:p>
            <a:pPr lvl="1" algn="ctr"/>
            <a:r>
              <a:rPr lang="tr-TR" dirty="0"/>
              <a:t>Defterdarlıklar veya Mal Müdürlükleri ile yapılan, bilgilendirme yazışmaları (kişi icra borçları hariç), gereği Defterdarlık İl Müdürlüğü , Bilgi İl veya İlçe Milli Eğitim Müdürlüğü olmak şartıyla,</a:t>
            </a:r>
          </a:p>
          <a:p>
            <a:pPr lvl="1" algn="ctr"/>
            <a:r>
              <a:rPr lang="tr-TR" dirty="0"/>
              <a:t>Bünyesinde döner sermayesi, pansiyon bütçesi veya kendi özel </a:t>
            </a:r>
            <a:r>
              <a:rPr lang="tr-TR" dirty="0" err="1"/>
              <a:t>bütcesi</a:t>
            </a:r>
            <a:r>
              <a:rPr lang="tr-TR" dirty="0"/>
              <a:t> bulunan okullarda, ihale veya doğrudan temin süreçlerinde ilgili kişi veya kurumlardan teklif isteme, teminat iade işlemlerinde </a:t>
            </a:r>
          </a:p>
          <a:p>
            <a:pPr algn="ctr"/>
            <a:r>
              <a:rPr lang="tr-TR" dirty="0"/>
              <a:t>okul müdürü veya müdür vekili imzasıyla yazışma yapılabilir.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35</a:t>
            </a:fld>
            <a:endParaRPr lang="tr-TR"/>
          </a:p>
        </p:txBody>
      </p:sp>
    </p:spTree>
    <p:extLst>
      <p:ext uri="{BB962C8B-B14F-4D97-AF65-F5344CB8AC3E}">
        <p14:creationId xmlns:p14="http://schemas.microsoft.com/office/powerpoint/2010/main" val="13909647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3631763"/>
          </a:xfrm>
          <a:prstGeom prst="rect">
            <a:avLst/>
          </a:prstGeom>
          <a:noFill/>
        </p:spPr>
        <p:txBody>
          <a:bodyPr wrap="square" rtlCol="0">
            <a:spAutoFit/>
          </a:bodyPr>
          <a:lstStyle/>
          <a:p>
            <a:pPr lvl="0"/>
            <a:r>
              <a:rPr lang="tr-TR" sz="1600" dirty="0"/>
              <a:t>Okul veya kurum adına imza atmaya yetkili kılınmış okul / kurum müdürünün sağlık izni, yıllık izin, mazeret izni veya görevli izinli sayılan durumlarda yerine kimlerin vekalet edeceklerine ait bilgileri içeren  resmi yazının </a:t>
            </a:r>
            <a:r>
              <a:rPr lang="tr-TR" sz="1600" dirty="0" smtClean="0"/>
              <a:t>Müdürlüğümüze (Bilgi </a:t>
            </a:r>
            <a:r>
              <a:rPr lang="tr-TR" sz="1600" dirty="0"/>
              <a:t>İşlem ve Eğitim Teknolojileri </a:t>
            </a:r>
            <a:r>
              <a:rPr lang="tr-TR" sz="1600" dirty="0" smtClean="0"/>
              <a:t>Şubesine) </a:t>
            </a:r>
            <a:r>
              <a:rPr lang="tr-TR" sz="1600" dirty="0"/>
              <a:t>gönderilmesi gerekmektedir. Vekalet işlemlerinde aşağıda belirtilen hususlarda işlem yapılmalıdır.</a:t>
            </a:r>
          </a:p>
          <a:p>
            <a:pPr lvl="1"/>
            <a:r>
              <a:rPr lang="tr-TR" sz="1600" dirty="0"/>
              <a:t>Vekalet işlemi öncelikle kendi kurumunun içindeki idareciler arasında öncelikli olarak e-imza sahibi personel </a:t>
            </a:r>
            <a:r>
              <a:rPr lang="tr-TR" sz="1600" dirty="0" smtClean="0"/>
              <a:t>arasından </a:t>
            </a:r>
            <a:r>
              <a:rPr lang="tr-TR" sz="1600" dirty="0"/>
              <a:t>seçilmelidir.</a:t>
            </a:r>
          </a:p>
          <a:p>
            <a:pPr lvl="1"/>
            <a:r>
              <a:rPr lang="tr-TR" sz="1600" dirty="0"/>
              <a:t>Her rol için ayrı ayrı vekalet yazılması gereklidir.</a:t>
            </a:r>
          </a:p>
          <a:p>
            <a:pPr lvl="1"/>
            <a:r>
              <a:rPr lang="tr-TR" sz="1600" dirty="0"/>
              <a:t>Her rol için en az 2 vekalet belirtilmesi gerekli olup, kişinin görevinde / rolünde veya vekalet bıraktığı kişide değişiklik olması durumunda aynı form aracılığı ile resmi yazı ile bildirilmelidir.</a:t>
            </a:r>
          </a:p>
          <a:p>
            <a:pPr lvl="1"/>
            <a:r>
              <a:rPr lang="tr-TR" sz="1600" dirty="0"/>
              <a:t>Aynı binada birden fazla kurum bulunan ve tek müdür kadrosu ile idare edilen okullarda vekalet işlemi aynı binada, farklı okullarda bulunan müdür yardımcıları aracılığı ile yapılabilir.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36</a:t>
            </a:fld>
            <a:endParaRPr lang="tr-TR"/>
          </a:p>
        </p:txBody>
      </p:sp>
    </p:spTree>
    <p:extLst>
      <p:ext uri="{BB962C8B-B14F-4D97-AF65-F5344CB8AC3E}">
        <p14:creationId xmlns:p14="http://schemas.microsoft.com/office/powerpoint/2010/main" val="10593845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1133267706"/>
              </p:ext>
            </p:extLst>
          </p:nvPr>
        </p:nvGraphicFramePr>
        <p:xfrm>
          <a:off x="131978" y="1189228"/>
          <a:ext cx="8928992" cy="3745335"/>
        </p:xfrm>
        <a:graphic>
          <a:graphicData uri="http://schemas.openxmlformats.org/drawingml/2006/table">
            <a:tbl>
              <a:tblPr firstRow="1" firstCol="1" bandRow="1">
                <a:tableStyleId>{5C22544A-7EE6-4342-B048-85BDC9FD1C3A}</a:tableStyleId>
              </a:tblPr>
              <a:tblGrid>
                <a:gridCol w="1450055"/>
                <a:gridCol w="2240149"/>
                <a:gridCol w="2503203"/>
                <a:gridCol w="2735585"/>
              </a:tblGrid>
              <a:tr h="157860">
                <a:tc>
                  <a:txBody>
                    <a:bodyPr/>
                    <a:lstStyle/>
                    <a:p>
                      <a:pPr marL="457200">
                        <a:lnSpc>
                          <a:spcPct val="115000"/>
                        </a:lnSpc>
                        <a:spcAft>
                          <a:spcPts val="0"/>
                        </a:spcAft>
                      </a:pPr>
                      <a:r>
                        <a:rPr lang="tr-TR" sz="1100" dirty="0">
                          <a:effectLst/>
                        </a:rPr>
                        <a:t>Rol</a:t>
                      </a:r>
                      <a:endParaRPr lang="tr-TR" sz="1100" dirty="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Durum</a:t>
                      </a:r>
                      <a:endParaRPr lang="tr-TR" sz="1100">
                        <a:effectLst/>
                        <a:latin typeface="Calibri"/>
                        <a:ea typeface="Calibri"/>
                        <a:cs typeface="Times New Roman"/>
                      </a:endParaRPr>
                    </a:p>
                  </a:txBody>
                  <a:tcPr marL="67084" marR="67084" marT="0" marB="0" anchor="ctr"/>
                </a:tc>
                <a:tc>
                  <a:txBody>
                    <a:bodyPr/>
                    <a:lstStyle/>
                    <a:p>
                      <a:pPr marL="342900" lvl="0" indent="-342900">
                        <a:lnSpc>
                          <a:spcPct val="115000"/>
                        </a:lnSpc>
                        <a:spcAft>
                          <a:spcPts val="0"/>
                        </a:spcAft>
                        <a:buFont typeface="+mj-lt"/>
                        <a:buAutoNum type="arabicPeriod"/>
                      </a:pPr>
                      <a:r>
                        <a:rPr lang="tr-TR" sz="1100">
                          <a:effectLst/>
                        </a:rPr>
                        <a:t>Vekalet</a:t>
                      </a:r>
                      <a:endParaRPr lang="tr-TR" sz="1100">
                        <a:effectLst/>
                        <a:latin typeface="Calibri"/>
                        <a:ea typeface="Calibri"/>
                        <a:cs typeface="Times New Roman"/>
                      </a:endParaRPr>
                    </a:p>
                  </a:txBody>
                  <a:tcPr marL="67084" marR="67084" marT="0" marB="0" anchor="ctr"/>
                </a:tc>
                <a:tc>
                  <a:txBody>
                    <a:bodyPr/>
                    <a:lstStyle/>
                    <a:p>
                      <a:pPr marL="0" lvl="0" indent="0">
                        <a:lnSpc>
                          <a:spcPct val="115000"/>
                        </a:lnSpc>
                        <a:spcAft>
                          <a:spcPts val="0"/>
                        </a:spcAft>
                        <a:buFont typeface="+mj-lt"/>
                        <a:buNone/>
                      </a:pPr>
                      <a:r>
                        <a:rPr lang="tr-TR" sz="1100" dirty="0" smtClean="0">
                          <a:effectLst/>
                        </a:rPr>
                        <a:t>2. Vekalet</a:t>
                      </a:r>
                      <a:endParaRPr lang="tr-TR" sz="1100" dirty="0">
                        <a:effectLst/>
                        <a:latin typeface="Calibri"/>
                        <a:ea typeface="Calibri"/>
                        <a:cs typeface="Times New Roman"/>
                      </a:endParaRPr>
                    </a:p>
                  </a:txBody>
                  <a:tcPr marL="67084" marR="67084" marT="0" marB="0" anchor="ctr"/>
                </a:tc>
              </a:tr>
              <a:tr h="1239575">
                <a:tc>
                  <a:txBody>
                    <a:bodyPr/>
                    <a:lstStyle/>
                    <a:p>
                      <a:pPr marL="457200">
                        <a:lnSpc>
                          <a:spcPct val="115000"/>
                        </a:lnSpc>
                        <a:spcAft>
                          <a:spcPts val="0"/>
                        </a:spcAft>
                      </a:pPr>
                      <a:r>
                        <a:rPr lang="tr-TR" sz="1100">
                          <a:effectLst/>
                        </a:rPr>
                        <a:t>Okul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dirty="0">
                          <a:effectLst/>
                        </a:rPr>
                        <a:t>Bünyesinde 2 den fazla Müdür Başyardımcı veya Müdür Yardımcısı Bulunan Okullar</a:t>
                      </a:r>
                      <a:endParaRPr lang="tr-TR" sz="1100" dirty="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Kendi okul/kurumunun Müdür Başyardımcı veya Müdür Yardımcısı</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Kendi okul/kurumunun Müdür Yardımcısı</a:t>
                      </a:r>
                      <a:endParaRPr lang="tr-TR" sz="1100">
                        <a:effectLst/>
                        <a:latin typeface="Calibri"/>
                        <a:ea typeface="Calibri"/>
                        <a:cs typeface="Times New Roman"/>
                      </a:endParaRPr>
                    </a:p>
                  </a:txBody>
                  <a:tcPr marL="67084" marR="67084" marT="0" marB="0" anchor="ctr"/>
                </a:tc>
              </a:tr>
              <a:tr h="770991">
                <a:tc>
                  <a:txBody>
                    <a:bodyPr/>
                    <a:lstStyle/>
                    <a:p>
                      <a:pPr marL="457200">
                        <a:lnSpc>
                          <a:spcPct val="115000"/>
                        </a:lnSpc>
                        <a:spcAft>
                          <a:spcPts val="0"/>
                        </a:spcAft>
                      </a:pPr>
                      <a:r>
                        <a:rPr lang="tr-TR" sz="1100">
                          <a:effectLst/>
                        </a:rPr>
                        <a:t>Okul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Bünyesinde 1 tane müdür yardımcısı bulunan okullar</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Kendi okul/kurumunun müdür yardımcısı</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Kendine en yakın mesafedeki veya aynı türdeki diğer okul/kurumun müdürü</a:t>
                      </a:r>
                      <a:endParaRPr lang="tr-TR" sz="1100">
                        <a:effectLst/>
                        <a:latin typeface="Calibri"/>
                        <a:ea typeface="Calibri"/>
                        <a:cs typeface="Times New Roman"/>
                      </a:endParaRPr>
                    </a:p>
                  </a:txBody>
                  <a:tcPr marL="67084" marR="67084" marT="0" marB="0" anchor="ctr"/>
                </a:tc>
              </a:tr>
              <a:tr h="927186">
                <a:tc>
                  <a:txBody>
                    <a:bodyPr/>
                    <a:lstStyle/>
                    <a:p>
                      <a:pPr marL="457200">
                        <a:lnSpc>
                          <a:spcPct val="115000"/>
                        </a:lnSpc>
                        <a:spcAft>
                          <a:spcPts val="0"/>
                        </a:spcAft>
                      </a:pPr>
                      <a:r>
                        <a:rPr lang="tr-TR" sz="1100">
                          <a:effectLst/>
                        </a:rPr>
                        <a:t>Okul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Müdür Yardımcısı olmayan okullar</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Kendine en yakın mesafedeki veya aynı türdeki diğer okul/kurumun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1 vekalette teklif ettiği okul/kurumun müdür yardımcısı,</a:t>
                      </a:r>
                    </a:p>
                    <a:p>
                      <a:pPr marL="457200">
                        <a:lnSpc>
                          <a:spcPct val="115000"/>
                        </a:lnSpc>
                        <a:spcAft>
                          <a:spcPts val="0"/>
                        </a:spcAft>
                      </a:pPr>
                      <a:r>
                        <a:rPr lang="tr-TR" sz="1100">
                          <a:effectLst/>
                        </a:rPr>
                        <a:t>Yoksa en yakın mesafedeki farklı okul/kurum müdürü</a:t>
                      </a:r>
                      <a:endParaRPr lang="tr-TR" sz="1100">
                        <a:effectLst/>
                        <a:latin typeface="Calibri"/>
                        <a:ea typeface="Calibri"/>
                        <a:cs typeface="Times New Roman"/>
                      </a:endParaRPr>
                    </a:p>
                  </a:txBody>
                  <a:tcPr marL="67084" marR="67084" marT="0" marB="0" anchor="ctr"/>
                </a:tc>
              </a:tr>
              <a:tr h="614797">
                <a:tc>
                  <a:txBody>
                    <a:bodyPr/>
                    <a:lstStyle/>
                    <a:p>
                      <a:pPr marL="457200">
                        <a:lnSpc>
                          <a:spcPct val="115000"/>
                        </a:lnSpc>
                        <a:spcAft>
                          <a:spcPts val="0"/>
                        </a:spcAft>
                      </a:pPr>
                      <a:r>
                        <a:rPr lang="tr-TR" sz="1100">
                          <a:effectLst/>
                        </a:rPr>
                        <a:t>Okul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Birleştirilmiş Sınıf Uygulaması Yapan Okullar</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a:effectLst/>
                        </a:rPr>
                        <a:t>Aynı türdeki diğer okulun müdürü</a:t>
                      </a:r>
                      <a:endParaRPr lang="tr-TR" sz="1100">
                        <a:effectLst/>
                        <a:latin typeface="Calibri"/>
                        <a:ea typeface="Calibri"/>
                        <a:cs typeface="Times New Roman"/>
                      </a:endParaRPr>
                    </a:p>
                  </a:txBody>
                  <a:tcPr marL="67084" marR="67084" marT="0" marB="0" anchor="ctr"/>
                </a:tc>
                <a:tc>
                  <a:txBody>
                    <a:bodyPr/>
                    <a:lstStyle/>
                    <a:p>
                      <a:pPr marL="457200">
                        <a:lnSpc>
                          <a:spcPct val="115000"/>
                        </a:lnSpc>
                        <a:spcAft>
                          <a:spcPts val="0"/>
                        </a:spcAft>
                      </a:pPr>
                      <a:r>
                        <a:rPr lang="tr-TR" sz="1100" dirty="0">
                          <a:effectLst/>
                        </a:rPr>
                        <a:t>Kendine en yakın mesafedeki okul / kurum müdürü</a:t>
                      </a:r>
                      <a:endParaRPr lang="tr-TR" sz="1100" dirty="0">
                        <a:effectLst/>
                        <a:latin typeface="Calibri"/>
                        <a:ea typeface="Calibri"/>
                        <a:cs typeface="Times New Roman"/>
                      </a:endParaRPr>
                    </a:p>
                  </a:txBody>
                  <a:tcPr marL="67084" marR="67084" marT="0" marB="0" anchor="ctr"/>
                </a:tc>
              </a:tr>
            </a:tbl>
          </a:graphicData>
        </a:graphic>
      </p:graphicFrame>
      <p:sp>
        <p:nvSpPr>
          <p:cNvPr id="5" name="Slayt Numarası Yer Tutucusu 4"/>
          <p:cNvSpPr>
            <a:spLocks noGrp="1"/>
          </p:cNvSpPr>
          <p:nvPr>
            <p:ph type="sldNum" sz="quarter" idx="12"/>
          </p:nvPr>
        </p:nvSpPr>
        <p:spPr/>
        <p:txBody>
          <a:bodyPr/>
          <a:lstStyle/>
          <a:p>
            <a:fld id="{95253F0C-924C-4ED7-AFFD-6EA3366B12B7}" type="slidenum">
              <a:rPr lang="tr-TR" smtClean="0"/>
              <a:t>37</a:t>
            </a:fld>
            <a:endParaRPr lang="tr-TR"/>
          </a:p>
        </p:txBody>
      </p:sp>
    </p:spTree>
    <p:extLst>
      <p:ext uri="{BB962C8B-B14F-4D97-AF65-F5344CB8AC3E}">
        <p14:creationId xmlns:p14="http://schemas.microsoft.com/office/powerpoint/2010/main" val="10593845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954107"/>
          </a:xfrm>
          <a:prstGeom prst="rect">
            <a:avLst/>
          </a:prstGeom>
          <a:noFill/>
        </p:spPr>
        <p:txBody>
          <a:bodyPr wrap="square" rtlCol="0">
            <a:spAutoFit/>
          </a:bodyPr>
          <a:lstStyle/>
          <a:p>
            <a:pPr algn="ctr"/>
            <a:r>
              <a:rPr lang="tr-TR" sz="2800" dirty="0" smtClean="0"/>
              <a:t>DYS Eğitim Ortamına Kurumların Eklenmesi</a:t>
            </a:r>
            <a:endParaRPr lang="tr-TR" sz="2800" dirty="0" smtClean="0">
              <a:latin typeface="Comic Sans MS" panose="030F0702030302020204" pitchFamily="66" charset="0"/>
            </a:endParaRPr>
          </a:p>
          <a:p>
            <a:pPr algn="ctr"/>
            <a:r>
              <a:rPr lang="tr-TR" sz="2800" dirty="0" smtClean="0">
                <a:latin typeface="Comic Sans MS" panose="030F0702030302020204" pitchFamily="66" charset="0"/>
              </a:rPr>
              <a:t> </a:t>
            </a: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1018607043"/>
              </p:ext>
            </p:extLst>
          </p:nvPr>
        </p:nvGraphicFramePr>
        <p:xfrm>
          <a:off x="539552" y="2276872"/>
          <a:ext cx="7992889" cy="2914498"/>
        </p:xfrm>
        <a:graphic>
          <a:graphicData uri="http://schemas.openxmlformats.org/drawingml/2006/table">
            <a:tbl>
              <a:tblPr firstRow="1" firstCol="1" bandRow="1">
                <a:tableStyleId>{5C22544A-7EE6-4342-B048-85BDC9FD1C3A}</a:tableStyleId>
              </a:tblPr>
              <a:tblGrid>
                <a:gridCol w="1447258"/>
                <a:gridCol w="1229475"/>
                <a:gridCol w="3317933"/>
                <a:gridCol w="1998223"/>
              </a:tblGrid>
              <a:tr h="174219">
                <a:tc>
                  <a:txBody>
                    <a:bodyPr/>
                    <a:lstStyle/>
                    <a:p>
                      <a:pPr>
                        <a:lnSpc>
                          <a:spcPct val="115000"/>
                        </a:lnSpc>
                        <a:spcAft>
                          <a:spcPts val="0"/>
                        </a:spcAft>
                      </a:pPr>
                      <a:r>
                        <a:rPr lang="tr-TR" sz="1100" dirty="0">
                          <a:effectLst/>
                        </a:rPr>
                        <a:t>Onay Türü</a:t>
                      </a:r>
                      <a:endParaRPr lang="tr-TR"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100">
                          <a:effectLst/>
                        </a:rPr>
                        <a:t>Yeri</a:t>
                      </a:r>
                      <a:endParaRPr lang="tr-TR" sz="1100">
                        <a:effectLst/>
                        <a:latin typeface="Calibri"/>
                        <a:ea typeface="Calibri"/>
                        <a:cs typeface="Times New Roman"/>
                      </a:endParaRPr>
                    </a:p>
                  </a:txBody>
                  <a:tcPr marL="68580" marR="68580" marT="0" marB="0"/>
                </a:tc>
                <a:tc>
                  <a:txBody>
                    <a:bodyPr/>
                    <a:lstStyle/>
                    <a:p>
                      <a:pPr>
                        <a:lnSpc>
                          <a:spcPct val="115000"/>
                        </a:lnSpc>
                        <a:spcAft>
                          <a:spcPts val="0"/>
                        </a:spcAft>
                      </a:pPr>
                      <a:r>
                        <a:rPr lang="tr-TR" sz="1100" dirty="0">
                          <a:effectLst/>
                        </a:rPr>
                        <a:t>Onay Listesi</a:t>
                      </a:r>
                      <a:endParaRPr lang="tr-TR"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100">
                          <a:effectLst/>
                        </a:rPr>
                        <a:t>Dağıtım</a:t>
                      </a:r>
                      <a:endParaRPr lang="tr-TR" sz="1100">
                        <a:effectLst/>
                        <a:latin typeface="Calibri"/>
                        <a:ea typeface="Calibri"/>
                        <a:cs typeface="Times New Roman"/>
                      </a:endParaRPr>
                    </a:p>
                  </a:txBody>
                  <a:tcPr marL="68580" marR="68580" marT="0" marB="0"/>
                </a:tc>
              </a:tr>
              <a:tr h="930074">
                <a:tc>
                  <a:txBody>
                    <a:bodyPr/>
                    <a:lstStyle/>
                    <a:p>
                      <a:pPr algn="l">
                        <a:lnSpc>
                          <a:spcPct val="115000"/>
                        </a:lnSpc>
                        <a:spcAft>
                          <a:spcPts val="0"/>
                        </a:spcAft>
                      </a:pPr>
                      <a:r>
                        <a:rPr lang="tr-TR" sz="1100" dirty="0">
                          <a:effectLst/>
                        </a:rPr>
                        <a:t>Gezi Onayları</a:t>
                      </a:r>
                      <a:endParaRPr lang="tr-TR" sz="11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tr-TR" sz="1100">
                          <a:effectLst/>
                        </a:rPr>
                        <a:t> İlçeler</a:t>
                      </a:r>
                      <a:endParaRPr lang="tr-TR"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100" dirty="0">
                          <a:effectLst/>
                        </a:rPr>
                        <a:t>Okul / Kurum Müdür Yardımcısı (Varsa)</a:t>
                      </a:r>
                    </a:p>
                    <a:p>
                      <a:pPr>
                        <a:lnSpc>
                          <a:spcPct val="115000"/>
                        </a:lnSpc>
                        <a:spcAft>
                          <a:spcPts val="0"/>
                        </a:spcAft>
                      </a:pPr>
                      <a:r>
                        <a:rPr lang="tr-TR" sz="1100" dirty="0">
                          <a:effectLst/>
                        </a:rPr>
                        <a:t>Okul / Kurum Müdürü</a:t>
                      </a:r>
                    </a:p>
                    <a:p>
                      <a:pPr>
                        <a:lnSpc>
                          <a:spcPct val="115000"/>
                        </a:lnSpc>
                        <a:spcAft>
                          <a:spcPts val="0"/>
                        </a:spcAft>
                      </a:pPr>
                      <a:r>
                        <a:rPr lang="tr-TR" sz="1100" dirty="0">
                          <a:effectLst/>
                        </a:rPr>
                        <a:t>Bağlı Olduğu Şubenin Şube Müdürü</a:t>
                      </a:r>
                    </a:p>
                    <a:p>
                      <a:pPr>
                        <a:lnSpc>
                          <a:spcPct val="115000"/>
                        </a:lnSpc>
                        <a:spcAft>
                          <a:spcPts val="0"/>
                        </a:spcAft>
                      </a:pPr>
                      <a:r>
                        <a:rPr lang="tr-TR" sz="1100" dirty="0">
                          <a:effectLst/>
                        </a:rPr>
                        <a:t>İlçe Milli Eğitim Müdürü</a:t>
                      </a:r>
                    </a:p>
                    <a:p>
                      <a:pPr>
                        <a:lnSpc>
                          <a:spcPct val="115000"/>
                        </a:lnSpc>
                        <a:spcAft>
                          <a:spcPts val="0"/>
                        </a:spcAft>
                      </a:pPr>
                      <a:r>
                        <a:rPr lang="tr-TR" sz="1100" dirty="0">
                          <a:effectLst/>
                        </a:rPr>
                        <a:t>Kaymakam</a:t>
                      </a:r>
                      <a:endParaRPr lang="tr-TR"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100">
                          <a:effectLst/>
                        </a:rPr>
                        <a:t>Milli Eğitim Müdürlüğünde Bağlı Olduğu Şubeye</a:t>
                      </a:r>
                      <a:endParaRPr lang="tr-TR" sz="1100">
                        <a:effectLst/>
                        <a:latin typeface="Calibri"/>
                        <a:ea typeface="Calibri"/>
                        <a:cs typeface="Times New Roman"/>
                      </a:endParaRPr>
                    </a:p>
                  </a:txBody>
                  <a:tcPr marL="68580" marR="68580" marT="0" marB="0"/>
                </a:tc>
              </a:tr>
              <a:tr h="986638">
                <a:tc>
                  <a:txBody>
                    <a:bodyPr/>
                    <a:lstStyle/>
                    <a:p>
                      <a:pPr algn="l">
                        <a:lnSpc>
                          <a:spcPct val="115000"/>
                        </a:lnSpc>
                        <a:spcAft>
                          <a:spcPts val="0"/>
                        </a:spcAft>
                      </a:pPr>
                      <a:r>
                        <a:rPr lang="tr-TR" sz="1100" dirty="0">
                          <a:effectLst/>
                        </a:rPr>
                        <a:t>Mazeret </a:t>
                      </a:r>
                      <a:r>
                        <a:rPr lang="tr-TR" sz="1100" dirty="0" smtClean="0">
                          <a:effectLst/>
                        </a:rPr>
                        <a:t> İzni</a:t>
                      </a:r>
                      <a:endParaRPr lang="tr-TR" sz="11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tr-TR" sz="1100">
                          <a:effectLst/>
                        </a:rPr>
                        <a:t> İlçeler</a:t>
                      </a:r>
                      <a:endParaRPr lang="tr-TR"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100" dirty="0">
                          <a:effectLst/>
                        </a:rPr>
                        <a:t>Okul / Kurum Müdür Yardımcısı (Varsa)</a:t>
                      </a:r>
                    </a:p>
                    <a:p>
                      <a:pPr>
                        <a:lnSpc>
                          <a:spcPct val="115000"/>
                        </a:lnSpc>
                        <a:spcAft>
                          <a:spcPts val="0"/>
                        </a:spcAft>
                      </a:pPr>
                      <a:r>
                        <a:rPr lang="tr-TR" sz="1100" dirty="0">
                          <a:effectLst/>
                        </a:rPr>
                        <a:t>Okul / Kurum Müdürü</a:t>
                      </a:r>
                    </a:p>
                    <a:p>
                      <a:pPr>
                        <a:lnSpc>
                          <a:spcPct val="115000"/>
                        </a:lnSpc>
                        <a:spcAft>
                          <a:spcPts val="0"/>
                        </a:spcAft>
                      </a:pPr>
                      <a:r>
                        <a:rPr lang="tr-TR" sz="1100" dirty="0">
                          <a:effectLst/>
                        </a:rPr>
                        <a:t>İnsan Kaynakları Şube Müdürü </a:t>
                      </a:r>
                    </a:p>
                    <a:p>
                      <a:pPr>
                        <a:lnSpc>
                          <a:spcPct val="115000"/>
                        </a:lnSpc>
                        <a:spcAft>
                          <a:spcPts val="0"/>
                        </a:spcAft>
                      </a:pPr>
                      <a:r>
                        <a:rPr lang="tr-TR" sz="1100" dirty="0">
                          <a:effectLst/>
                        </a:rPr>
                        <a:t>İlçe Milli Eğitim Müdürü</a:t>
                      </a:r>
                    </a:p>
                    <a:p>
                      <a:pPr>
                        <a:lnSpc>
                          <a:spcPct val="115000"/>
                        </a:lnSpc>
                        <a:spcAft>
                          <a:spcPts val="0"/>
                        </a:spcAft>
                      </a:pPr>
                      <a:r>
                        <a:rPr lang="tr-TR" sz="1100" dirty="0">
                          <a:effectLst/>
                        </a:rPr>
                        <a:t>Kaymakam</a:t>
                      </a:r>
                      <a:endParaRPr lang="tr-TR"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100">
                          <a:effectLst/>
                        </a:rPr>
                        <a:t>Milli Eğitim Müdürlüğünde Bağlı Olduğu Şubeye</a:t>
                      </a:r>
                    </a:p>
                    <a:p>
                      <a:pPr>
                        <a:lnSpc>
                          <a:spcPct val="115000"/>
                        </a:lnSpc>
                        <a:spcAft>
                          <a:spcPts val="0"/>
                        </a:spcAft>
                      </a:pPr>
                      <a:r>
                        <a:rPr lang="tr-TR" sz="1100">
                          <a:effectLst/>
                        </a:rPr>
                        <a:t>İnsan Kaynakları Şubesine</a:t>
                      </a:r>
                      <a:endParaRPr lang="tr-TR" sz="1100">
                        <a:effectLst/>
                        <a:latin typeface="Calibri"/>
                        <a:ea typeface="Calibri"/>
                        <a:cs typeface="Times New Roman"/>
                      </a:endParaRPr>
                    </a:p>
                  </a:txBody>
                  <a:tcPr marL="68580" marR="68580" marT="0" marB="0"/>
                </a:tc>
              </a:tr>
              <a:tr h="732554">
                <a:tc>
                  <a:txBody>
                    <a:bodyPr/>
                    <a:lstStyle/>
                    <a:p>
                      <a:pPr algn="l">
                        <a:lnSpc>
                          <a:spcPct val="115000"/>
                        </a:lnSpc>
                        <a:spcAft>
                          <a:spcPts val="0"/>
                        </a:spcAft>
                      </a:pPr>
                      <a:r>
                        <a:rPr lang="tr-TR" sz="1100" dirty="0" smtClean="0">
                          <a:effectLst/>
                        </a:rPr>
                        <a:t>Destekleme </a:t>
                      </a:r>
                      <a:r>
                        <a:rPr lang="tr-TR" sz="1100" dirty="0">
                          <a:effectLst/>
                        </a:rPr>
                        <a:t>ve Yetiştirme Kursu Onayları</a:t>
                      </a:r>
                      <a:endParaRPr lang="tr-TR" sz="11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tr-TR" sz="1100" dirty="0">
                          <a:effectLst/>
                        </a:rPr>
                        <a:t>İlçelerde</a:t>
                      </a:r>
                      <a:endParaRPr lang="tr-TR"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tr-TR" sz="1100" dirty="0">
                          <a:effectLst/>
                        </a:rPr>
                        <a:t>Okul / Kurum Müdür Yardımcısı (Varsa)</a:t>
                      </a:r>
                    </a:p>
                    <a:p>
                      <a:pPr>
                        <a:lnSpc>
                          <a:spcPct val="115000"/>
                        </a:lnSpc>
                        <a:spcAft>
                          <a:spcPts val="0"/>
                        </a:spcAft>
                      </a:pPr>
                      <a:r>
                        <a:rPr lang="tr-TR" sz="1100" dirty="0">
                          <a:effectLst/>
                        </a:rPr>
                        <a:t>Okul / Kurum Müdürü</a:t>
                      </a:r>
                    </a:p>
                    <a:p>
                      <a:pPr>
                        <a:lnSpc>
                          <a:spcPct val="115000"/>
                        </a:lnSpc>
                        <a:spcAft>
                          <a:spcPts val="0"/>
                        </a:spcAft>
                      </a:pPr>
                      <a:r>
                        <a:rPr lang="tr-TR" sz="1100" dirty="0">
                          <a:effectLst/>
                        </a:rPr>
                        <a:t>Ölçme Değerlendirme Şube Müdürü </a:t>
                      </a:r>
                    </a:p>
                    <a:p>
                      <a:pPr>
                        <a:lnSpc>
                          <a:spcPct val="115000"/>
                        </a:lnSpc>
                        <a:spcAft>
                          <a:spcPts val="0"/>
                        </a:spcAft>
                      </a:pPr>
                      <a:r>
                        <a:rPr lang="tr-TR" sz="1100" dirty="0">
                          <a:effectLst/>
                        </a:rPr>
                        <a:t>İlçe Milli Eğitim Müdürü</a:t>
                      </a:r>
                      <a:endParaRPr lang="tr-TR" sz="11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100" dirty="0">
                          <a:effectLst/>
                        </a:rPr>
                        <a:t>Ölçme ve Değerlendirme Şubesine</a:t>
                      </a:r>
                      <a:endParaRPr lang="tr-TR" sz="1100" dirty="0">
                        <a:effectLst/>
                        <a:latin typeface="Calibri"/>
                        <a:ea typeface="Calibri"/>
                        <a:cs typeface="Times New Roman"/>
                      </a:endParaRPr>
                    </a:p>
                  </a:txBody>
                  <a:tcPr marL="68580" marR="68580" marT="0" marB="0"/>
                </a:tc>
              </a:tr>
            </a:tbl>
          </a:graphicData>
        </a:graphic>
      </p:graphicFrame>
      <p:sp>
        <p:nvSpPr>
          <p:cNvPr id="6" name="Slayt Numarası Yer Tutucusu 5"/>
          <p:cNvSpPr>
            <a:spLocks noGrp="1"/>
          </p:cNvSpPr>
          <p:nvPr>
            <p:ph type="sldNum" sz="quarter" idx="12"/>
          </p:nvPr>
        </p:nvSpPr>
        <p:spPr/>
        <p:txBody>
          <a:bodyPr/>
          <a:lstStyle/>
          <a:p>
            <a:fld id="{95253F0C-924C-4ED7-AFFD-6EA3366B12B7}" type="slidenum">
              <a:rPr lang="tr-TR" smtClean="0"/>
              <a:t>38</a:t>
            </a:fld>
            <a:endParaRPr lang="tr-TR"/>
          </a:p>
        </p:txBody>
      </p:sp>
    </p:spTree>
    <p:extLst>
      <p:ext uri="{BB962C8B-B14F-4D97-AF65-F5344CB8AC3E}">
        <p14:creationId xmlns:p14="http://schemas.microsoft.com/office/powerpoint/2010/main" val="40936664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2677656"/>
          </a:xfrm>
          <a:prstGeom prst="rect">
            <a:avLst/>
          </a:prstGeom>
          <a:noFill/>
        </p:spPr>
        <p:txBody>
          <a:bodyPr wrap="square" rtlCol="0">
            <a:spAutoFit/>
          </a:bodyPr>
          <a:lstStyle/>
          <a:p>
            <a:pPr lvl="0" algn="ctr"/>
            <a:r>
              <a:rPr lang="tr-TR" sz="2800" dirty="0"/>
              <a:t>MEBBİS, E-Okul, KBS gibi raporlama sayfaları aracılığı ile işlem yapılan ve tarih sayı verilmesi gereken evraklar </a:t>
            </a:r>
            <a:r>
              <a:rPr lang="tr-TR" sz="2800" dirty="0" err="1"/>
              <a:t>tif</a:t>
            </a:r>
            <a:r>
              <a:rPr lang="tr-TR" sz="2800" dirty="0"/>
              <a:t> veya </a:t>
            </a:r>
            <a:r>
              <a:rPr lang="tr-TR" sz="2800" dirty="0" err="1"/>
              <a:t>pdf</a:t>
            </a:r>
            <a:r>
              <a:rPr lang="tr-TR" sz="2800" dirty="0"/>
              <a:t> olarak oluşturularak, üst yazıya bağlamak sureti ile tarih sayı üretilecektir. Üretilen tarih sayı, üst yazının ve ekinin tarih sayısı olarak kullanılabilecektir.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39</a:t>
            </a:fld>
            <a:endParaRPr lang="tr-TR"/>
          </a:p>
        </p:txBody>
      </p:sp>
    </p:spTree>
    <p:extLst>
      <p:ext uri="{BB962C8B-B14F-4D97-AF65-F5344CB8AC3E}">
        <p14:creationId xmlns:p14="http://schemas.microsoft.com/office/powerpoint/2010/main" val="12204879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1384995"/>
          </a:xfrm>
          <a:prstGeom prst="rect">
            <a:avLst/>
          </a:prstGeom>
          <a:noFill/>
        </p:spPr>
        <p:txBody>
          <a:bodyPr wrap="square" rtlCol="0">
            <a:spAutoFit/>
          </a:bodyPr>
          <a:lstStyle/>
          <a:p>
            <a:pPr lvl="0" algn="ctr"/>
            <a:r>
              <a:rPr lang="tr-TR" sz="2800" dirty="0"/>
              <a:t>DYS sistemi sadece TÜBİTAK Bilgem Kamu Sertifikasyon Merkezi </a:t>
            </a:r>
            <a:r>
              <a:rPr lang="tr-TR" sz="2800" dirty="0" smtClean="0"/>
              <a:t>tarafından </a:t>
            </a:r>
            <a:r>
              <a:rPr lang="tr-TR" sz="2800" dirty="0"/>
              <a:t>üretilen Nitelikli Elektronik Sertifikalar ile kullanılacaktır. </a:t>
            </a:r>
            <a:endParaRPr lang="tr-TR"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4</a:t>
            </a:fld>
            <a:endParaRPr lang="tr-TR"/>
          </a:p>
        </p:txBody>
      </p:sp>
    </p:spTree>
    <p:extLst>
      <p:ext uri="{BB962C8B-B14F-4D97-AF65-F5344CB8AC3E}">
        <p14:creationId xmlns:p14="http://schemas.microsoft.com/office/powerpoint/2010/main" val="9527754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3416320"/>
          </a:xfrm>
          <a:prstGeom prst="rect">
            <a:avLst/>
          </a:prstGeom>
          <a:noFill/>
        </p:spPr>
        <p:txBody>
          <a:bodyPr wrap="square" rtlCol="0">
            <a:spAutoFit/>
          </a:bodyPr>
          <a:lstStyle/>
          <a:p>
            <a:pPr lvl="0" algn="ctr"/>
            <a:r>
              <a:rPr lang="tr-TR" sz="3600" dirty="0"/>
              <a:t>Gizlilik düzeyi bulunan evraklar Giden Evrak Oluşturma ve Akış </a:t>
            </a:r>
            <a:r>
              <a:rPr lang="tr-TR" sz="3600" dirty="0" smtClean="0"/>
              <a:t>Başlatma </a:t>
            </a:r>
            <a:r>
              <a:rPr lang="tr-TR" sz="3600" dirty="0"/>
              <a:t>menüsünden çıkan ekranda </a:t>
            </a:r>
            <a:r>
              <a:rPr lang="tr-TR" sz="3600" dirty="0">
                <a:solidFill>
                  <a:srgbClr val="FF0000"/>
                </a:solidFill>
              </a:rPr>
              <a:t>“Gizli” </a:t>
            </a:r>
            <a:r>
              <a:rPr lang="tr-TR" sz="3600" dirty="0"/>
              <a:t>yazı kısmı seçilerek, gizli yazışma kurallarına uygun olarak DYS üzerinden tarih sayı üretmek sureti ile yapılacaktır.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40</a:t>
            </a:fld>
            <a:endParaRPr lang="tr-TR"/>
          </a:p>
        </p:txBody>
      </p:sp>
    </p:spTree>
    <p:extLst>
      <p:ext uri="{BB962C8B-B14F-4D97-AF65-F5344CB8AC3E}">
        <p14:creationId xmlns:p14="http://schemas.microsoft.com/office/powerpoint/2010/main" val="34326996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3416320"/>
          </a:xfrm>
          <a:prstGeom prst="rect">
            <a:avLst/>
          </a:prstGeom>
          <a:noFill/>
        </p:spPr>
        <p:txBody>
          <a:bodyPr wrap="square" rtlCol="0">
            <a:spAutoFit/>
          </a:bodyPr>
          <a:lstStyle/>
          <a:p>
            <a:pPr lvl="0" algn="ctr"/>
            <a:r>
              <a:rPr lang="tr-TR" sz="3600" dirty="0"/>
              <a:t>İlgili yönetmelikler aracılığı ile okullarda tutulması ve oluşturulması zorunlu olan defterler  (</a:t>
            </a:r>
            <a:r>
              <a:rPr lang="tr-TR" sz="3600" dirty="0">
                <a:solidFill>
                  <a:srgbClr val="FF0000"/>
                </a:solidFill>
              </a:rPr>
              <a:t>Gelen – Giden Evrak Kayıt Defterleri Hariç</a:t>
            </a:r>
            <a:r>
              <a:rPr lang="tr-TR" sz="3600" dirty="0"/>
              <a:t>) (</a:t>
            </a:r>
            <a:r>
              <a:rPr lang="tr-TR" sz="3600" dirty="0" err="1"/>
              <a:t>örn</a:t>
            </a:r>
            <a:r>
              <a:rPr lang="tr-TR" sz="3600" dirty="0"/>
              <a:t>. Diploma defteri ), yönetmeliğine uygun olarak tutulmaya devam edilecektir.</a:t>
            </a:r>
          </a:p>
        </p:txBody>
      </p:sp>
      <p:sp>
        <p:nvSpPr>
          <p:cNvPr id="6" name="Slayt Numarası Yer Tutucusu 5"/>
          <p:cNvSpPr>
            <a:spLocks noGrp="1"/>
          </p:cNvSpPr>
          <p:nvPr>
            <p:ph type="sldNum" sz="quarter" idx="12"/>
          </p:nvPr>
        </p:nvSpPr>
        <p:spPr/>
        <p:txBody>
          <a:bodyPr/>
          <a:lstStyle/>
          <a:p>
            <a:fld id="{95253F0C-924C-4ED7-AFFD-6EA3366B12B7}" type="slidenum">
              <a:rPr lang="tr-TR" smtClean="0"/>
              <a:t>41</a:t>
            </a:fld>
            <a:endParaRPr lang="tr-TR"/>
          </a:p>
        </p:txBody>
      </p:sp>
    </p:spTree>
    <p:extLst>
      <p:ext uri="{BB962C8B-B14F-4D97-AF65-F5344CB8AC3E}">
        <p14:creationId xmlns:p14="http://schemas.microsoft.com/office/powerpoint/2010/main" val="3656205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2677656"/>
          </a:xfrm>
          <a:prstGeom prst="rect">
            <a:avLst/>
          </a:prstGeom>
          <a:noFill/>
        </p:spPr>
        <p:txBody>
          <a:bodyPr wrap="square" rtlCol="0">
            <a:spAutoFit/>
          </a:bodyPr>
          <a:lstStyle/>
          <a:p>
            <a:pPr lvl="0" algn="ctr"/>
            <a:r>
              <a:rPr lang="tr-TR" sz="2400" dirty="0"/>
              <a:t>DYS sistemi dışında oluşturulmuş, dilekçe, başka kurum yazısı, vb. gibi evraklar, Birim Gelen Evrak Yetkilisi rolü tarafından taranarak DYS sistemine dahil edilecektir. İlgili evrakın </a:t>
            </a:r>
            <a:r>
              <a:rPr lang="tr-TR" sz="2400" dirty="0" err="1"/>
              <a:t>orjinali</a:t>
            </a:r>
            <a:r>
              <a:rPr lang="tr-TR" sz="2400" dirty="0"/>
              <a:t> evrak tarama işlemi yapılan okul/kurum tarafından üzerine DYS sistemince verilen gelen evrak , tarih ve sayısı yazılarak arşiv yönetmeliğine uygun olarak saklanacaktır.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42</a:t>
            </a:fld>
            <a:endParaRPr lang="tr-TR"/>
          </a:p>
        </p:txBody>
      </p:sp>
    </p:spTree>
    <p:extLst>
      <p:ext uri="{BB962C8B-B14F-4D97-AF65-F5344CB8AC3E}">
        <p14:creationId xmlns:p14="http://schemas.microsoft.com/office/powerpoint/2010/main" val="17891591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830997"/>
          </a:xfrm>
          <a:prstGeom prst="rect">
            <a:avLst/>
          </a:prstGeom>
          <a:noFill/>
        </p:spPr>
        <p:txBody>
          <a:bodyPr wrap="square" rtlCol="0">
            <a:spAutoFit/>
          </a:bodyPr>
          <a:lstStyle/>
          <a:p>
            <a:pPr algn="ctr"/>
            <a:r>
              <a:rPr lang="tr-TR" sz="2400" dirty="0" smtClean="0"/>
              <a:t>Kurum Personellerine DYS eğitimi verilmesi</a:t>
            </a: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Mart </a:t>
            </a:r>
            <a:r>
              <a:rPr lang="tr-TR" sz="2400" dirty="0" smtClean="0">
                <a:latin typeface="Comic Sans MS" panose="030F0702030302020204" pitchFamily="66" charset="0"/>
              </a:rPr>
              <a:t>2017</a:t>
            </a:r>
            <a:endParaRPr lang="tr-TR" sz="24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420010" y="1844824"/>
            <a:ext cx="8352928" cy="3277820"/>
          </a:xfrm>
          <a:prstGeom prst="rect">
            <a:avLst/>
          </a:prstGeom>
          <a:noFill/>
        </p:spPr>
        <p:txBody>
          <a:bodyPr wrap="square" rtlCol="0">
            <a:spAutoFit/>
          </a:bodyPr>
          <a:lstStyle/>
          <a:p>
            <a:pPr lvl="0" algn="ctr"/>
            <a:r>
              <a:rPr lang="tr-TR" sz="2300" dirty="0"/>
              <a:t>DYS içinde üretilmiş, DYS dışı dağıtımlı evraklar ( </a:t>
            </a:r>
            <a:r>
              <a:rPr lang="tr-TR" sz="2300" dirty="0" err="1"/>
              <a:t>örn</a:t>
            </a:r>
            <a:r>
              <a:rPr lang="tr-TR" sz="2300" dirty="0"/>
              <a:t>. Dilekçe cevapları) Birim Giden Evrak </a:t>
            </a:r>
            <a:r>
              <a:rPr lang="tr-TR" sz="2300" dirty="0" smtClean="0"/>
              <a:t>Kayıt Kullanıcısı </a:t>
            </a:r>
            <a:r>
              <a:rPr lang="tr-TR" sz="2300" dirty="0"/>
              <a:t>rolü </a:t>
            </a:r>
            <a:r>
              <a:rPr lang="tr-TR" sz="2300" dirty="0" smtClean="0"/>
              <a:t>ile </a:t>
            </a:r>
            <a:r>
              <a:rPr lang="tr-TR" sz="2300" dirty="0"/>
              <a:t>yazdırılacak üzerine kırmızı renkte “</a:t>
            </a:r>
            <a:r>
              <a:rPr lang="tr-TR" sz="2300" dirty="0">
                <a:solidFill>
                  <a:srgbClr val="FF0000"/>
                </a:solidFill>
              </a:rPr>
              <a:t>Güvenli Elektronik İmzalı Aslı İle Aynıdır.</a:t>
            </a:r>
            <a:r>
              <a:rPr lang="tr-TR" sz="2300" dirty="0"/>
              <a:t>”  Kaşesi ve bu işlemi yapan personelin </a:t>
            </a:r>
            <a:r>
              <a:rPr lang="tr-TR" sz="2300" b="1" dirty="0">
                <a:effectLst>
                  <a:outerShdw blurRad="38100" dist="38100" dir="2700000" algn="tl">
                    <a:srgbClr val="000000">
                      <a:alpha val="43137"/>
                    </a:srgbClr>
                  </a:outerShdw>
                </a:effectLst>
              </a:rPr>
              <a:t>adı soyadı ve unvanını</a:t>
            </a:r>
            <a:r>
              <a:rPr lang="tr-TR" sz="2300" dirty="0"/>
              <a:t> içeren kaşe basılarak </a:t>
            </a:r>
            <a:r>
              <a:rPr lang="tr-TR" sz="2300" b="1" dirty="0">
                <a:effectLst>
                  <a:outerShdw blurRad="38100" dist="38100" dir="2700000" algn="tl">
                    <a:srgbClr val="000000">
                      <a:alpha val="43137"/>
                    </a:srgbClr>
                  </a:outerShdw>
                </a:effectLst>
              </a:rPr>
              <a:t>mavi tükenmez kalem </a:t>
            </a:r>
            <a:r>
              <a:rPr lang="tr-TR" sz="2300" dirty="0"/>
              <a:t>ile imzalanacaktır. İlgili evrakın dağıtım yerine göre gerekli gönderim biçimi sisteme işlenecek evrakın dağıtımının gereği Birim Giden Evrak </a:t>
            </a:r>
            <a:r>
              <a:rPr lang="tr-TR" sz="2300" dirty="0" smtClean="0"/>
              <a:t>Kayıt Kullanıcısı rolüne </a:t>
            </a:r>
            <a:r>
              <a:rPr lang="tr-TR" sz="2300" dirty="0"/>
              <a:t>sahip personel aracılığı ile yapılacaktır.</a:t>
            </a:r>
          </a:p>
        </p:txBody>
      </p:sp>
      <p:sp>
        <p:nvSpPr>
          <p:cNvPr id="6" name="Slayt Numarası Yer Tutucusu 5"/>
          <p:cNvSpPr>
            <a:spLocks noGrp="1"/>
          </p:cNvSpPr>
          <p:nvPr>
            <p:ph type="sldNum" sz="quarter" idx="12"/>
          </p:nvPr>
        </p:nvSpPr>
        <p:spPr/>
        <p:txBody>
          <a:bodyPr/>
          <a:lstStyle/>
          <a:p>
            <a:fld id="{95253F0C-924C-4ED7-AFFD-6EA3366B12B7}" type="slidenum">
              <a:rPr lang="tr-TR" smtClean="0"/>
              <a:t>43</a:t>
            </a:fld>
            <a:endParaRPr lang="tr-TR"/>
          </a:p>
        </p:txBody>
      </p:sp>
    </p:spTree>
    <p:extLst>
      <p:ext uri="{BB962C8B-B14F-4D97-AF65-F5344CB8AC3E}">
        <p14:creationId xmlns:p14="http://schemas.microsoft.com/office/powerpoint/2010/main" val="22406130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2246769"/>
          </a:xfrm>
          <a:prstGeom prst="rect">
            <a:avLst/>
          </a:prstGeom>
          <a:noFill/>
        </p:spPr>
        <p:txBody>
          <a:bodyPr wrap="square" rtlCol="0">
            <a:spAutoFit/>
          </a:bodyPr>
          <a:lstStyle/>
          <a:p>
            <a:pPr algn="ctr"/>
            <a:r>
              <a:rPr lang="tr-TR" sz="2800" dirty="0" smtClean="0"/>
              <a:t>DYS gerçek ortamına kurumların eklenmesi</a:t>
            </a:r>
          </a:p>
          <a:p>
            <a:pPr algn="ctr"/>
            <a:r>
              <a:rPr lang="tr-TR" sz="2800" dirty="0" smtClean="0">
                <a:latin typeface="Comic Sans MS" panose="030F0702030302020204" pitchFamily="66" charset="0"/>
              </a:rPr>
              <a:t>DYS gerçek ortamına personel eklenmesi</a:t>
            </a:r>
          </a:p>
          <a:p>
            <a:pPr algn="ctr"/>
            <a:endParaRPr lang="tr-TR" sz="2800" dirty="0" smtClean="0">
              <a:latin typeface="Comic Sans MS" panose="030F0702030302020204" pitchFamily="66" charset="0"/>
            </a:endParaRP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Slayt Numarası Yer Tutucusu 4"/>
          <p:cNvSpPr>
            <a:spLocks noGrp="1"/>
          </p:cNvSpPr>
          <p:nvPr>
            <p:ph type="sldNum" sz="quarter" idx="12"/>
          </p:nvPr>
        </p:nvSpPr>
        <p:spPr/>
        <p:txBody>
          <a:bodyPr/>
          <a:lstStyle/>
          <a:p>
            <a:fld id="{95253F0C-924C-4ED7-AFFD-6EA3366B12B7}" type="slidenum">
              <a:rPr lang="tr-TR" smtClean="0"/>
              <a:t>44</a:t>
            </a:fld>
            <a:endParaRPr lang="tr-TR"/>
          </a:p>
        </p:txBody>
      </p:sp>
    </p:spTree>
    <p:extLst>
      <p:ext uri="{BB962C8B-B14F-4D97-AF65-F5344CB8AC3E}">
        <p14:creationId xmlns:p14="http://schemas.microsoft.com/office/powerpoint/2010/main" val="24088540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350903" y="773730"/>
            <a:ext cx="6696744" cy="1569660"/>
          </a:xfrm>
          <a:prstGeom prst="rect">
            <a:avLst/>
          </a:prstGeom>
          <a:noFill/>
        </p:spPr>
        <p:txBody>
          <a:bodyPr wrap="square" rtlCol="0">
            <a:spAutoFit/>
          </a:bodyPr>
          <a:lstStyle/>
          <a:p>
            <a:pPr algn="ctr"/>
            <a:r>
              <a:rPr lang="tr-TR" sz="4800" dirty="0" smtClean="0"/>
              <a:t>DYS ye geçiş</a:t>
            </a:r>
            <a:endParaRPr lang="tr-TR" sz="4800" dirty="0" smtClean="0">
              <a:latin typeface="Comic Sans MS" panose="030F0702030302020204" pitchFamily="66" charset="0"/>
            </a:endParaRPr>
          </a:p>
          <a:p>
            <a:pPr algn="ctr"/>
            <a:endParaRPr lang="tr-TR" sz="2400" dirty="0" smtClean="0">
              <a:latin typeface="Comic Sans MS" panose="030F0702030302020204" pitchFamily="66" charset="0"/>
            </a:endParaRPr>
          </a:p>
          <a:p>
            <a:pPr algn="ctr"/>
            <a:r>
              <a:rPr lang="tr-TR" sz="2400" dirty="0" smtClean="0">
                <a:latin typeface="Comic Sans MS" panose="030F0702030302020204" pitchFamily="66" charset="0"/>
              </a:rPr>
              <a:t>17 Nisan 2017</a:t>
            </a:r>
            <a:endParaRPr lang="tr-TR" sz="2400" dirty="0"/>
          </a:p>
        </p:txBody>
      </p:sp>
      <p:sp>
        <p:nvSpPr>
          <p:cNvPr id="5" name="Metin kutusu 4"/>
          <p:cNvSpPr txBox="1"/>
          <p:nvPr/>
        </p:nvSpPr>
        <p:spPr>
          <a:xfrm>
            <a:off x="1787752" y="4149080"/>
            <a:ext cx="7200800" cy="1077218"/>
          </a:xfrm>
          <a:prstGeom prst="rect">
            <a:avLst/>
          </a:prstGeom>
          <a:noFill/>
        </p:spPr>
        <p:txBody>
          <a:bodyPr wrap="square" rtlCol="0">
            <a:spAutoFit/>
          </a:bodyPr>
          <a:lstStyle/>
          <a:p>
            <a:pPr algn="r"/>
            <a:r>
              <a:rPr lang="tr-TR" sz="3200" dirty="0" smtClean="0"/>
              <a:t>Ferudun </a:t>
            </a:r>
            <a:r>
              <a:rPr lang="tr-TR" sz="3200" dirty="0" err="1" smtClean="0"/>
              <a:t>Usak</a:t>
            </a:r>
            <a:endParaRPr lang="tr-TR" sz="3200" dirty="0" smtClean="0"/>
          </a:p>
          <a:p>
            <a:pPr algn="r"/>
            <a:r>
              <a:rPr lang="tr-TR" sz="3200" dirty="0" smtClean="0"/>
              <a:t>DYS Yöneticisi</a:t>
            </a:r>
          </a:p>
        </p:txBody>
      </p:sp>
      <p:sp>
        <p:nvSpPr>
          <p:cNvPr id="2" name="Slayt Numarası Yer Tutucusu 1"/>
          <p:cNvSpPr>
            <a:spLocks noGrp="1"/>
          </p:cNvSpPr>
          <p:nvPr>
            <p:ph type="sldNum" sz="quarter" idx="12"/>
          </p:nvPr>
        </p:nvSpPr>
        <p:spPr/>
        <p:txBody>
          <a:bodyPr/>
          <a:lstStyle/>
          <a:p>
            <a:fld id="{95253F0C-924C-4ED7-AFFD-6EA3366B12B7}" type="slidenum">
              <a:rPr lang="tr-TR" smtClean="0"/>
              <a:t>45</a:t>
            </a:fld>
            <a:endParaRPr lang="tr-TR"/>
          </a:p>
        </p:txBody>
      </p:sp>
    </p:spTree>
    <p:extLst>
      <p:ext uri="{BB962C8B-B14F-4D97-AF65-F5344CB8AC3E}">
        <p14:creationId xmlns:p14="http://schemas.microsoft.com/office/powerpoint/2010/main" val="4514754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2523768"/>
          </a:xfrm>
          <a:prstGeom prst="rect">
            <a:avLst/>
          </a:prstGeom>
          <a:noFill/>
        </p:spPr>
        <p:txBody>
          <a:bodyPr wrap="square" rtlCol="0">
            <a:spAutoFit/>
          </a:bodyPr>
          <a:lstStyle/>
          <a:p>
            <a:pPr lvl="0" algn="ctr"/>
            <a:r>
              <a:rPr lang="tr-TR" sz="2800" dirty="0" smtClean="0"/>
              <a:t>E-imza başvurularını sadece resmi yazı yazan ,imzalayan Okul Müdürü, Okul Müdür Başyardımcısı, Okul Müdür Yardımcısı ve Memurlar yapabilir. </a:t>
            </a:r>
            <a:r>
              <a:rPr lang="tr-TR" sz="2800" dirty="0" err="1" smtClean="0"/>
              <a:t>Meb</a:t>
            </a:r>
            <a:r>
              <a:rPr lang="tr-TR" sz="2800" dirty="0" smtClean="0"/>
              <a:t> personeli olmak zorundadır. </a:t>
            </a:r>
            <a:r>
              <a:rPr lang="tr-TR" sz="2800" dirty="0" smtClean="0">
                <a:solidFill>
                  <a:srgbClr val="FF0000"/>
                </a:solidFill>
              </a:rPr>
              <a:t>Öğretmen ve Rehber öğretmenlerin e-imza başvuruları alınmayacak.</a:t>
            </a:r>
            <a:endParaRPr lang="tr-TR" sz="2800" dirty="0">
              <a:solidFill>
                <a:srgbClr val="FF0000"/>
              </a:solidFill>
            </a:endParaRPr>
          </a:p>
          <a:p>
            <a:pPr algn="ctr"/>
            <a:endParaRPr lang="tr-TR"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5</a:t>
            </a:fld>
            <a:endParaRPr lang="tr-TR"/>
          </a:p>
        </p:txBody>
      </p:sp>
    </p:spTree>
    <p:extLst>
      <p:ext uri="{BB962C8B-B14F-4D97-AF65-F5344CB8AC3E}">
        <p14:creationId xmlns:p14="http://schemas.microsoft.com/office/powerpoint/2010/main" val="3346374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1384995"/>
          </a:xfrm>
          <a:prstGeom prst="rect">
            <a:avLst/>
          </a:prstGeom>
          <a:noFill/>
        </p:spPr>
        <p:txBody>
          <a:bodyPr wrap="square" rtlCol="0">
            <a:spAutoFit/>
          </a:bodyPr>
          <a:lstStyle/>
          <a:p>
            <a:pPr lvl="0" algn="ctr"/>
            <a:r>
              <a:rPr lang="tr-TR" sz="3200" dirty="0"/>
              <a:t>Nitelikli Elektronik Sertifikalar (NES) kişiye özel olup, </a:t>
            </a:r>
            <a:r>
              <a:rPr lang="tr-TR" sz="3200" dirty="0">
                <a:solidFill>
                  <a:srgbClr val="FF0000"/>
                </a:solidFill>
              </a:rPr>
              <a:t>kuruma veya 2. Şahıslara devredilemez</a:t>
            </a:r>
            <a:r>
              <a:rPr lang="tr-TR" sz="3200" dirty="0"/>
              <a:t>.</a:t>
            </a:r>
          </a:p>
          <a:p>
            <a:pPr algn="ctr"/>
            <a:endParaRPr lang="tr-TR" sz="20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6</a:t>
            </a:fld>
            <a:endParaRPr lang="tr-TR"/>
          </a:p>
        </p:txBody>
      </p:sp>
    </p:spTree>
    <p:extLst>
      <p:ext uri="{BB962C8B-B14F-4D97-AF65-F5344CB8AC3E}">
        <p14:creationId xmlns:p14="http://schemas.microsoft.com/office/powerpoint/2010/main" val="24747197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2123658"/>
          </a:xfrm>
          <a:prstGeom prst="rect">
            <a:avLst/>
          </a:prstGeom>
          <a:noFill/>
        </p:spPr>
        <p:txBody>
          <a:bodyPr wrap="square" rtlCol="0">
            <a:spAutoFit/>
          </a:bodyPr>
          <a:lstStyle/>
          <a:p>
            <a:pPr lvl="0" algn="ctr"/>
            <a:r>
              <a:rPr lang="tr-TR" sz="2800" dirty="0" smtClean="0"/>
              <a:t>E-imzaların kaybedilmesi ,arızalanması durumunda öncelikle arıza için </a:t>
            </a:r>
            <a:r>
              <a:rPr lang="tr-TR" sz="2800" dirty="0" err="1" smtClean="0"/>
              <a:t>Tubitaka</a:t>
            </a:r>
            <a:r>
              <a:rPr lang="tr-TR" sz="2800" dirty="0" smtClean="0"/>
              <a:t> gönderilecek . Tamiri mümkün değilse </a:t>
            </a:r>
            <a:r>
              <a:rPr lang="tr-TR" sz="2800" dirty="0" smtClean="0">
                <a:solidFill>
                  <a:srgbClr val="FF0000"/>
                </a:solidFill>
              </a:rPr>
              <a:t>arızalı e-imzanın parasını kişi kendisi ödeyecektir</a:t>
            </a:r>
            <a:r>
              <a:rPr lang="tr-TR" sz="2800" dirty="0" smtClean="0"/>
              <a:t>.</a:t>
            </a:r>
            <a:endParaRPr lang="tr-TR" sz="2800" dirty="0"/>
          </a:p>
          <a:p>
            <a:pPr algn="ctr"/>
            <a:endParaRPr lang="tr-TR"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7</a:t>
            </a:fld>
            <a:endParaRPr lang="tr-TR"/>
          </a:p>
        </p:txBody>
      </p:sp>
    </p:spTree>
    <p:extLst>
      <p:ext uri="{BB962C8B-B14F-4D97-AF65-F5344CB8AC3E}">
        <p14:creationId xmlns:p14="http://schemas.microsoft.com/office/powerpoint/2010/main" val="24613421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2523768"/>
          </a:xfrm>
          <a:prstGeom prst="rect">
            <a:avLst/>
          </a:prstGeom>
          <a:noFill/>
        </p:spPr>
        <p:txBody>
          <a:bodyPr wrap="square" rtlCol="0">
            <a:spAutoFit/>
          </a:bodyPr>
          <a:lstStyle/>
          <a:p>
            <a:pPr lvl="0" algn="ctr"/>
            <a:r>
              <a:rPr lang="tr-TR" sz="2800" dirty="0"/>
              <a:t>Nitelikli Elektronik Sertifikalar, DYS sisteminde evrak üzerinde imzası ve parafı bulunan kişiler için talep edilecek olup, </a:t>
            </a:r>
            <a:r>
              <a:rPr lang="tr-TR" sz="2800" dirty="0">
                <a:solidFill>
                  <a:srgbClr val="FF0000"/>
                </a:solidFill>
              </a:rPr>
              <a:t>resmi evrak üzerinden imzası veya parafı bulunmayan diğer personeller için e-imza temini yapılmayacaktır.</a:t>
            </a:r>
          </a:p>
          <a:p>
            <a:pPr algn="ctr"/>
            <a:endParaRPr lang="tr-TR"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8</a:t>
            </a:fld>
            <a:endParaRPr lang="tr-TR"/>
          </a:p>
        </p:txBody>
      </p:sp>
    </p:spTree>
    <p:extLst>
      <p:ext uri="{BB962C8B-B14F-4D97-AF65-F5344CB8AC3E}">
        <p14:creationId xmlns:p14="http://schemas.microsoft.com/office/powerpoint/2010/main" val="26801354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36572" y="5517232"/>
            <a:ext cx="6719804" cy="461665"/>
          </a:xfrm>
          <a:prstGeom prst="rect">
            <a:avLst/>
          </a:prstGeom>
          <a:noFill/>
        </p:spPr>
        <p:txBody>
          <a:bodyPr wrap="square" rtlCol="0">
            <a:spAutoFit/>
          </a:bodyPr>
          <a:lstStyle/>
          <a:p>
            <a:pPr algn="ctr"/>
            <a:r>
              <a:rPr lang="tr-TR" sz="2400" dirty="0" smtClean="0"/>
              <a:t>Salihli </a:t>
            </a:r>
            <a:r>
              <a:rPr lang="tr-TR" sz="2400" dirty="0"/>
              <a:t>İlçe Milli Eğitim Müdürlüğü </a:t>
            </a:r>
          </a:p>
        </p:txBody>
      </p:sp>
      <p:sp>
        <p:nvSpPr>
          <p:cNvPr id="4" name="Metin kutusu 3"/>
          <p:cNvSpPr txBox="1"/>
          <p:nvPr/>
        </p:nvSpPr>
        <p:spPr>
          <a:xfrm>
            <a:off x="1403648" y="764704"/>
            <a:ext cx="6696744" cy="954107"/>
          </a:xfrm>
          <a:prstGeom prst="rect">
            <a:avLst/>
          </a:prstGeom>
          <a:noFill/>
        </p:spPr>
        <p:txBody>
          <a:bodyPr wrap="square" rtlCol="0">
            <a:spAutoFit/>
          </a:bodyPr>
          <a:lstStyle/>
          <a:p>
            <a:pPr algn="ctr"/>
            <a:r>
              <a:rPr lang="tr-TR" sz="2800" dirty="0" smtClean="0"/>
              <a:t>E-</a:t>
            </a:r>
            <a:r>
              <a:rPr lang="tr-TR" sz="2800" dirty="0" smtClean="0">
                <a:latin typeface="Comic Sans MS" panose="030F0702030302020204" pitchFamily="66" charset="0"/>
              </a:rPr>
              <a:t>imza Başvurularının alınması</a:t>
            </a:r>
          </a:p>
          <a:p>
            <a:pPr algn="ctr"/>
            <a:r>
              <a:rPr lang="tr-TR" sz="2800" dirty="0" smtClean="0">
                <a:latin typeface="Comic Sans MS" panose="030F0702030302020204" pitchFamily="66" charset="0"/>
              </a:rPr>
              <a:t>Mart </a:t>
            </a:r>
            <a:r>
              <a:rPr lang="tr-TR" sz="2800" dirty="0" smtClean="0">
                <a:latin typeface="Comic Sans MS" panose="030F0702030302020204" pitchFamily="66" charset="0"/>
              </a:rPr>
              <a:t>2017</a:t>
            </a:r>
            <a:endParaRPr lang="tr-TR" sz="2800" dirty="0"/>
          </a:p>
        </p:txBody>
      </p:sp>
      <p:sp>
        <p:nvSpPr>
          <p:cNvPr id="2" name="Metin kutusu 1"/>
          <p:cNvSpPr txBox="1"/>
          <p:nvPr/>
        </p:nvSpPr>
        <p:spPr>
          <a:xfrm>
            <a:off x="270783" y="2214156"/>
            <a:ext cx="8856984" cy="369332"/>
          </a:xfrm>
          <a:prstGeom prst="rect">
            <a:avLst/>
          </a:prstGeom>
          <a:noFill/>
        </p:spPr>
        <p:txBody>
          <a:bodyPr wrap="square" rtlCol="0">
            <a:spAutoFit/>
          </a:bodyPr>
          <a:lstStyle/>
          <a:p>
            <a:endParaRPr lang="tr-TR" dirty="0"/>
          </a:p>
        </p:txBody>
      </p:sp>
      <p:sp>
        <p:nvSpPr>
          <p:cNvPr id="5" name="Metin kutusu 4"/>
          <p:cNvSpPr txBox="1"/>
          <p:nvPr/>
        </p:nvSpPr>
        <p:spPr>
          <a:xfrm>
            <a:off x="395536" y="2398822"/>
            <a:ext cx="8352928" cy="2554545"/>
          </a:xfrm>
          <a:prstGeom prst="rect">
            <a:avLst/>
          </a:prstGeom>
          <a:noFill/>
        </p:spPr>
        <p:txBody>
          <a:bodyPr wrap="square" rtlCol="0">
            <a:spAutoFit/>
          </a:bodyPr>
          <a:lstStyle/>
          <a:p>
            <a:pPr lvl="0" algn="ctr"/>
            <a:r>
              <a:rPr lang="tr-TR" sz="3200" dirty="0"/>
              <a:t>NES kullanımı zorunlu olan kişiler için, üretim bedeli Milli Eğitim Bakanlığı tarafından ödenecek olup, keyfi ve gereksiz talepler durumunda üretim bedeli kişi tarafından karşılanacaktır</a:t>
            </a:r>
            <a:r>
              <a:rPr lang="tr-TR" sz="3200" dirty="0" smtClean="0"/>
              <a:t>.</a:t>
            </a:r>
            <a:endParaRPr lang="tr-TR" sz="3200" dirty="0"/>
          </a:p>
        </p:txBody>
      </p:sp>
      <p:sp>
        <p:nvSpPr>
          <p:cNvPr id="6" name="Slayt Numarası Yer Tutucusu 5"/>
          <p:cNvSpPr>
            <a:spLocks noGrp="1"/>
          </p:cNvSpPr>
          <p:nvPr>
            <p:ph type="sldNum" sz="quarter" idx="12"/>
          </p:nvPr>
        </p:nvSpPr>
        <p:spPr/>
        <p:txBody>
          <a:bodyPr/>
          <a:lstStyle/>
          <a:p>
            <a:fld id="{95253F0C-924C-4ED7-AFFD-6EA3366B12B7}" type="slidenum">
              <a:rPr lang="tr-TR" smtClean="0"/>
              <a:t>9</a:t>
            </a:fld>
            <a:endParaRPr lang="tr-TR"/>
          </a:p>
        </p:txBody>
      </p:sp>
    </p:spTree>
    <p:extLst>
      <p:ext uri="{BB962C8B-B14F-4D97-AF65-F5344CB8AC3E}">
        <p14:creationId xmlns:p14="http://schemas.microsoft.com/office/powerpoint/2010/main" val="39274587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317</TotalTime>
  <Words>2100</Words>
  <Application>Microsoft Office PowerPoint</Application>
  <PresentationFormat>Ekran Gösterisi (4:3)</PresentationFormat>
  <Paragraphs>284</Paragraphs>
  <Slides>45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45</vt:i4>
      </vt:variant>
    </vt:vector>
  </HeadingPairs>
  <TitlesOfParts>
    <vt:vector size="52" baseType="lpstr">
      <vt:lpstr>Calibri</vt:lpstr>
      <vt:lpstr>Comic Sans MS</vt:lpstr>
      <vt:lpstr>Franklin Gothic Book</vt:lpstr>
      <vt:lpstr>Franklin Gothic Medium</vt:lpstr>
      <vt:lpstr>Times New Roman</vt:lpstr>
      <vt:lpstr>Wingdings 2</vt:lpstr>
      <vt:lpstr>Gezinti</vt:lpstr>
      <vt:lpstr>T.C. Mİllî eğİtİm bakanlIğI DÖküman  Yönetİm  sİsTEMİ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Mİllî eğİtİm bakanlIğI DÖküman  Yönetİm  sİsTEMİ</dc:title>
  <dc:creator>Sabettin ARSLAN</dc:creator>
  <cp:lastModifiedBy>ferudun</cp:lastModifiedBy>
  <cp:revision>56</cp:revision>
  <dcterms:created xsi:type="dcterms:W3CDTF">2016-12-30T13:31:34Z</dcterms:created>
  <dcterms:modified xsi:type="dcterms:W3CDTF">2017-03-09T06:01:49Z</dcterms:modified>
</cp:coreProperties>
</file>